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6" r:id="rId1"/>
  </p:sldMasterIdLst>
  <p:notesMasterIdLst>
    <p:notesMasterId r:id="rId42"/>
  </p:notesMasterIdLst>
  <p:sldIdLst>
    <p:sldId id="256" r:id="rId2"/>
    <p:sldId id="257" r:id="rId3"/>
    <p:sldId id="258" r:id="rId4"/>
    <p:sldId id="268" r:id="rId5"/>
    <p:sldId id="269" r:id="rId6"/>
    <p:sldId id="259" r:id="rId7"/>
    <p:sldId id="261" r:id="rId8"/>
    <p:sldId id="267" r:id="rId9"/>
    <p:sldId id="262" r:id="rId10"/>
    <p:sldId id="263" r:id="rId11"/>
    <p:sldId id="264" r:id="rId12"/>
    <p:sldId id="265" r:id="rId13"/>
    <p:sldId id="266" r:id="rId14"/>
    <p:sldId id="270" r:id="rId15"/>
    <p:sldId id="271" r:id="rId16"/>
    <p:sldId id="272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6" r:id="rId28"/>
    <p:sldId id="287" r:id="rId29"/>
    <p:sldId id="288" r:id="rId30"/>
    <p:sldId id="284" r:id="rId31"/>
    <p:sldId id="285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9" r:id="rId40"/>
    <p:sldId id="297" r:id="rId4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59"/>
  </p:normalViewPr>
  <p:slideViewPr>
    <p:cSldViewPr snapToGrid="0" snapToObjects="1">
      <p:cViewPr varScale="1">
        <p:scale>
          <a:sx n="113" d="100"/>
          <a:sy n="113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4" Type="http://schemas.openxmlformats.org/officeDocument/2006/relationships/image" Target="../media/image3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4" Type="http://schemas.openxmlformats.org/officeDocument/2006/relationships/image" Target="../media/image3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D24BA6-4194-4ACB-BEA8-48FE75ECDD4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AA8EB96-CC3D-4C79-A390-E838B852F1BA}">
      <dgm:prSet/>
      <dgm:spPr/>
      <dgm:t>
        <a:bodyPr/>
        <a:lstStyle/>
        <a:p>
          <a:r>
            <a:rPr lang="pt-BR"/>
            <a:t>Extração de conhecimento (insights) de grandes volumes de dados estruturados ou não estruturados</a:t>
          </a:r>
          <a:endParaRPr lang="en-US"/>
        </a:p>
      </dgm:t>
    </dgm:pt>
    <dgm:pt modelId="{9F5496E1-74F0-49A3-931D-8EC933DD58A9}" type="parTrans" cxnId="{08FEBC7F-7B54-4202-8961-EB8E835E74EE}">
      <dgm:prSet/>
      <dgm:spPr/>
      <dgm:t>
        <a:bodyPr/>
        <a:lstStyle/>
        <a:p>
          <a:endParaRPr lang="en-US"/>
        </a:p>
      </dgm:t>
    </dgm:pt>
    <dgm:pt modelId="{CE8614C7-103C-4A88-9597-55D541C879BB}" type="sibTrans" cxnId="{08FEBC7F-7B54-4202-8961-EB8E835E74EE}">
      <dgm:prSet/>
      <dgm:spPr/>
      <dgm:t>
        <a:bodyPr/>
        <a:lstStyle/>
        <a:p>
          <a:endParaRPr lang="en-US"/>
        </a:p>
      </dgm:t>
    </dgm:pt>
    <dgm:pt modelId="{CE205C0D-66A5-456F-8AD0-85510E089AE3}">
      <dgm:prSet/>
      <dgm:spPr/>
      <dgm:t>
        <a:bodyPr/>
        <a:lstStyle/>
        <a:p>
          <a:r>
            <a:rPr lang="pt-BR"/>
            <a:t>Uma ampliação dos campos de mineração de dados e análise preditiva </a:t>
          </a:r>
          <a:endParaRPr lang="en-US"/>
        </a:p>
      </dgm:t>
    </dgm:pt>
    <dgm:pt modelId="{60521A97-8F37-4A11-96D3-B707362923FD}" type="parTrans" cxnId="{6BC73A4F-0736-43D0-83CC-674DC810E5E0}">
      <dgm:prSet/>
      <dgm:spPr/>
      <dgm:t>
        <a:bodyPr/>
        <a:lstStyle/>
        <a:p>
          <a:endParaRPr lang="en-US"/>
        </a:p>
      </dgm:t>
    </dgm:pt>
    <dgm:pt modelId="{499E7326-CF68-4610-BECB-502AFA9E7487}" type="sibTrans" cxnId="{6BC73A4F-0736-43D0-83CC-674DC810E5E0}">
      <dgm:prSet/>
      <dgm:spPr/>
      <dgm:t>
        <a:bodyPr/>
        <a:lstStyle/>
        <a:p>
          <a:endParaRPr lang="en-US"/>
        </a:p>
      </dgm:t>
    </dgm:pt>
    <dgm:pt modelId="{66273510-5FDD-944A-BD2E-C1503239FFCB}" type="pres">
      <dgm:prSet presAssocID="{7FD24BA6-4194-4ACB-BEA8-48FE75ECDD40}" presName="linear" presStyleCnt="0">
        <dgm:presLayoutVars>
          <dgm:animLvl val="lvl"/>
          <dgm:resizeHandles val="exact"/>
        </dgm:presLayoutVars>
      </dgm:prSet>
      <dgm:spPr/>
    </dgm:pt>
    <dgm:pt modelId="{1D5579B4-DD5B-4A4B-A6A4-C852E72AD91A}" type="pres">
      <dgm:prSet presAssocID="{DAA8EB96-CC3D-4C79-A390-E838B852F1B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BB4FA15-7453-0B4B-8746-A7007F0F307F}" type="pres">
      <dgm:prSet presAssocID="{CE8614C7-103C-4A88-9597-55D541C879BB}" presName="spacer" presStyleCnt="0"/>
      <dgm:spPr/>
    </dgm:pt>
    <dgm:pt modelId="{A009754A-48C8-9F41-BAD8-45DF3960C233}" type="pres">
      <dgm:prSet presAssocID="{CE205C0D-66A5-456F-8AD0-85510E089AE3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6BC73A4F-0736-43D0-83CC-674DC810E5E0}" srcId="{7FD24BA6-4194-4ACB-BEA8-48FE75ECDD40}" destId="{CE205C0D-66A5-456F-8AD0-85510E089AE3}" srcOrd="1" destOrd="0" parTransId="{60521A97-8F37-4A11-96D3-B707362923FD}" sibTransId="{499E7326-CF68-4610-BECB-502AFA9E7487}"/>
    <dgm:cxn modelId="{63D7DA5B-74DE-CB40-8A09-C3768E7D7353}" type="presOf" srcId="{7FD24BA6-4194-4ACB-BEA8-48FE75ECDD40}" destId="{66273510-5FDD-944A-BD2E-C1503239FFCB}" srcOrd="0" destOrd="0" presId="urn:microsoft.com/office/officeart/2005/8/layout/vList2"/>
    <dgm:cxn modelId="{08FEBC7F-7B54-4202-8961-EB8E835E74EE}" srcId="{7FD24BA6-4194-4ACB-BEA8-48FE75ECDD40}" destId="{DAA8EB96-CC3D-4C79-A390-E838B852F1BA}" srcOrd="0" destOrd="0" parTransId="{9F5496E1-74F0-49A3-931D-8EC933DD58A9}" sibTransId="{CE8614C7-103C-4A88-9597-55D541C879BB}"/>
    <dgm:cxn modelId="{FCF65CD7-8BDE-5441-80E6-6C7E4D2D3AD5}" type="presOf" srcId="{DAA8EB96-CC3D-4C79-A390-E838B852F1BA}" destId="{1D5579B4-DD5B-4A4B-A6A4-C852E72AD91A}" srcOrd="0" destOrd="0" presId="urn:microsoft.com/office/officeart/2005/8/layout/vList2"/>
    <dgm:cxn modelId="{79A8A3FA-4DCF-994B-A4A9-0FC44A2090FA}" type="presOf" srcId="{CE205C0D-66A5-456F-8AD0-85510E089AE3}" destId="{A009754A-48C8-9F41-BAD8-45DF3960C233}" srcOrd="0" destOrd="0" presId="urn:microsoft.com/office/officeart/2005/8/layout/vList2"/>
    <dgm:cxn modelId="{E940800F-1E42-9C43-A44C-28EA9A6C5FE8}" type="presParOf" srcId="{66273510-5FDD-944A-BD2E-C1503239FFCB}" destId="{1D5579B4-DD5B-4A4B-A6A4-C852E72AD91A}" srcOrd="0" destOrd="0" presId="urn:microsoft.com/office/officeart/2005/8/layout/vList2"/>
    <dgm:cxn modelId="{38396262-64E3-E147-AEE9-55A1449CD650}" type="presParOf" srcId="{66273510-5FDD-944A-BD2E-C1503239FFCB}" destId="{7BB4FA15-7453-0B4B-8746-A7007F0F307F}" srcOrd="1" destOrd="0" presId="urn:microsoft.com/office/officeart/2005/8/layout/vList2"/>
    <dgm:cxn modelId="{89075A6F-838B-4944-8A42-20174964CE39}" type="presParOf" srcId="{66273510-5FDD-944A-BD2E-C1503239FFCB}" destId="{A009754A-48C8-9F41-BAD8-45DF3960C233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6A3611D-0F24-4A7F-ADD7-27665B40DBF4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24B221E-4C58-423A-9E79-B5D16DFC611E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Um Cientista de Dados é alguém que sabe obter, tabular, explorar, modelar e interpretar dados, combinando e utilizando estatística e aprendizagem de máquina.</a:t>
          </a:r>
          <a:endParaRPr lang="en-US"/>
        </a:p>
      </dgm:t>
    </dgm:pt>
    <dgm:pt modelId="{9EBB5979-147D-4848-B5E2-93943E8AACEB}" type="parTrans" cxnId="{B75CFA3C-5851-4099-B2CC-A46F22767C3C}">
      <dgm:prSet/>
      <dgm:spPr/>
      <dgm:t>
        <a:bodyPr/>
        <a:lstStyle/>
        <a:p>
          <a:endParaRPr lang="en-US"/>
        </a:p>
      </dgm:t>
    </dgm:pt>
    <dgm:pt modelId="{33C81429-56AD-407B-AE68-6BEF81443CEC}" type="sibTrans" cxnId="{B75CFA3C-5851-4099-B2CC-A46F22767C3C}">
      <dgm:prSet/>
      <dgm:spPr/>
      <dgm:t>
        <a:bodyPr/>
        <a:lstStyle/>
        <a:p>
          <a:endParaRPr lang="en-US"/>
        </a:p>
      </dgm:t>
    </dgm:pt>
    <dgm:pt modelId="{50E229A2-B3FB-44CC-8EB6-6944DC50C9C7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Cientistas de Dados não somente são adeptos a trabalhar com dados, mas apreciam esses dados como um produto de primeira classe.</a:t>
          </a:r>
          <a:endParaRPr lang="en-US"/>
        </a:p>
      </dgm:t>
    </dgm:pt>
    <dgm:pt modelId="{A407DACE-3B67-4D89-B44C-24B504390E43}" type="parTrans" cxnId="{9CBEC774-36FD-434E-A4A5-493BDCAB0D0C}">
      <dgm:prSet/>
      <dgm:spPr/>
      <dgm:t>
        <a:bodyPr/>
        <a:lstStyle/>
        <a:p>
          <a:endParaRPr lang="en-US"/>
        </a:p>
      </dgm:t>
    </dgm:pt>
    <dgm:pt modelId="{C14AC9F0-A097-4245-A65F-DD9E51C0E39E}" type="sibTrans" cxnId="{9CBEC774-36FD-434E-A4A5-493BDCAB0D0C}">
      <dgm:prSet/>
      <dgm:spPr/>
      <dgm:t>
        <a:bodyPr/>
        <a:lstStyle/>
        <a:p>
          <a:endParaRPr lang="en-US"/>
        </a:p>
      </dgm:t>
    </dgm:pt>
    <dgm:pt modelId="{1DE575CE-FC53-4EFA-9C53-3111304171F8}" type="pres">
      <dgm:prSet presAssocID="{A6A3611D-0F24-4A7F-ADD7-27665B40DBF4}" presName="root" presStyleCnt="0">
        <dgm:presLayoutVars>
          <dgm:dir/>
          <dgm:resizeHandles val="exact"/>
        </dgm:presLayoutVars>
      </dgm:prSet>
      <dgm:spPr/>
    </dgm:pt>
    <dgm:pt modelId="{1B4C1DFF-B04A-4391-8555-ACA109499D3C}" type="pres">
      <dgm:prSet presAssocID="{E24B221E-4C58-423A-9E79-B5D16DFC611E}" presName="compNode" presStyleCnt="0"/>
      <dgm:spPr/>
    </dgm:pt>
    <dgm:pt modelId="{635A0555-2CAE-4A5B-8A8E-BAFFDF8C24DB}" type="pres">
      <dgm:prSet presAssocID="{E24B221E-4C58-423A-9E79-B5D16DFC611E}" presName="bgRect" presStyleLbl="bgShp" presStyleIdx="0" presStyleCnt="2"/>
      <dgm:spPr/>
    </dgm:pt>
    <dgm:pt modelId="{1D8DB757-3DD4-4763-8F0C-81A99B3F4F49}" type="pres">
      <dgm:prSet presAssocID="{E24B221E-4C58-423A-9E79-B5D16DFC611E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statísticas"/>
        </a:ext>
      </dgm:extLst>
    </dgm:pt>
    <dgm:pt modelId="{DF28B616-4D36-44CF-811E-28C64BA9312B}" type="pres">
      <dgm:prSet presAssocID="{E24B221E-4C58-423A-9E79-B5D16DFC611E}" presName="spaceRect" presStyleCnt="0"/>
      <dgm:spPr/>
    </dgm:pt>
    <dgm:pt modelId="{24D2B936-2A2B-4CC1-9081-3F76E75D74F6}" type="pres">
      <dgm:prSet presAssocID="{E24B221E-4C58-423A-9E79-B5D16DFC611E}" presName="parTx" presStyleLbl="revTx" presStyleIdx="0" presStyleCnt="2">
        <dgm:presLayoutVars>
          <dgm:chMax val="0"/>
          <dgm:chPref val="0"/>
        </dgm:presLayoutVars>
      </dgm:prSet>
      <dgm:spPr/>
    </dgm:pt>
    <dgm:pt modelId="{C4B4190A-4FBB-4F6B-8BA9-5683CEE45275}" type="pres">
      <dgm:prSet presAssocID="{33C81429-56AD-407B-AE68-6BEF81443CEC}" presName="sibTrans" presStyleCnt="0"/>
      <dgm:spPr/>
    </dgm:pt>
    <dgm:pt modelId="{FE5835B0-A34A-4E5B-921A-7C1A636CC739}" type="pres">
      <dgm:prSet presAssocID="{50E229A2-B3FB-44CC-8EB6-6944DC50C9C7}" presName="compNode" presStyleCnt="0"/>
      <dgm:spPr/>
    </dgm:pt>
    <dgm:pt modelId="{CE595389-15B3-4D1F-BEB7-80C380351939}" type="pres">
      <dgm:prSet presAssocID="{50E229A2-B3FB-44CC-8EB6-6944DC50C9C7}" presName="bgRect" presStyleLbl="bgShp" presStyleIdx="1" presStyleCnt="2"/>
      <dgm:spPr/>
    </dgm:pt>
    <dgm:pt modelId="{49A5D0F8-50B4-4E45-B8A8-16C46FB8B412}" type="pres">
      <dgm:prSet presAssocID="{50E229A2-B3FB-44CC-8EB6-6944DC50C9C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rupo"/>
        </a:ext>
      </dgm:extLst>
    </dgm:pt>
    <dgm:pt modelId="{F2E48972-FB70-4C16-AB2C-E256E3C1C631}" type="pres">
      <dgm:prSet presAssocID="{50E229A2-B3FB-44CC-8EB6-6944DC50C9C7}" presName="spaceRect" presStyleCnt="0"/>
      <dgm:spPr/>
    </dgm:pt>
    <dgm:pt modelId="{C7D3503C-EFF4-4519-B338-08E7C8E3717B}" type="pres">
      <dgm:prSet presAssocID="{50E229A2-B3FB-44CC-8EB6-6944DC50C9C7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D225BF00-8B53-4488-980B-36BA5ED10224}" type="presOf" srcId="{50E229A2-B3FB-44CC-8EB6-6944DC50C9C7}" destId="{C7D3503C-EFF4-4519-B338-08E7C8E3717B}" srcOrd="0" destOrd="0" presId="urn:microsoft.com/office/officeart/2018/2/layout/IconVerticalSolidList"/>
    <dgm:cxn modelId="{76DB7A05-E111-40F2-8E76-E1CF0F522119}" type="presOf" srcId="{E24B221E-4C58-423A-9E79-B5D16DFC611E}" destId="{24D2B936-2A2B-4CC1-9081-3F76E75D74F6}" srcOrd="0" destOrd="0" presId="urn:microsoft.com/office/officeart/2018/2/layout/IconVerticalSolidList"/>
    <dgm:cxn modelId="{B75CFA3C-5851-4099-B2CC-A46F22767C3C}" srcId="{A6A3611D-0F24-4A7F-ADD7-27665B40DBF4}" destId="{E24B221E-4C58-423A-9E79-B5D16DFC611E}" srcOrd="0" destOrd="0" parTransId="{9EBB5979-147D-4848-B5E2-93943E8AACEB}" sibTransId="{33C81429-56AD-407B-AE68-6BEF81443CEC}"/>
    <dgm:cxn modelId="{1703474D-29A3-422F-8CC7-FE8AF40A4530}" type="presOf" srcId="{A6A3611D-0F24-4A7F-ADD7-27665B40DBF4}" destId="{1DE575CE-FC53-4EFA-9C53-3111304171F8}" srcOrd="0" destOrd="0" presId="urn:microsoft.com/office/officeart/2018/2/layout/IconVerticalSolidList"/>
    <dgm:cxn modelId="{9CBEC774-36FD-434E-A4A5-493BDCAB0D0C}" srcId="{A6A3611D-0F24-4A7F-ADD7-27665B40DBF4}" destId="{50E229A2-B3FB-44CC-8EB6-6944DC50C9C7}" srcOrd="1" destOrd="0" parTransId="{A407DACE-3B67-4D89-B44C-24B504390E43}" sibTransId="{C14AC9F0-A097-4245-A65F-DD9E51C0E39E}"/>
    <dgm:cxn modelId="{2E77A27D-BD59-4E90-AF22-20D089CAC0C8}" type="presParOf" srcId="{1DE575CE-FC53-4EFA-9C53-3111304171F8}" destId="{1B4C1DFF-B04A-4391-8555-ACA109499D3C}" srcOrd="0" destOrd="0" presId="urn:microsoft.com/office/officeart/2018/2/layout/IconVerticalSolidList"/>
    <dgm:cxn modelId="{4C6C12DA-1319-4DE3-A4A0-9C4AF48EE17D}" type="presParOf" srcId="{1B4C1DFF-B04A-4391-8555-ACA109499D3C}" destId="{635A0555-2CAE-4A5B-8A8E-BAFFDF8C24DB}" srcOrd="0" destOrd="0" presId="urn:microsoft.com/office/officeart/2018/2/layout/IconVerticalSolidList"/>
    <dgm:cxn modelId="{C7BC63CA-6C93-4D7A-9F99-3DF507DFF863}" type="presParOf" srcId="{1B4C1DFF-B04A-4391-8555-ACA109499D3C}" destId="{1D8DB757-3DD4-4763-8F0C-81A99B3F4F49}" srcOrd="1" destOrd="0" presId="urn:microsoft.com/office/officeart/2018/2/layout/IconVerticalSolidList"/>
    <dgm:cxn modelId="{E844CBFF-7773-4C7C-BA48-377DECBEA47D}" type="presParOf" srcId="{1B4C1DFF-B04A-4391-8555-ACA109499D3C}" destId="{DF28B616-4D36-44CF-811E-28C64BA9312B}" srcOrd="2" destOrd="0" presId="urn:microsoft.com/office/officeart/2018/2/layout/IconVerticalSolidList"/>
    <dgm:cxn modelId="{265E137A-47DB-4A13-BD25-A00DFB992E36}" type="presParOf" srcId="{1B4C1DFF-B04A-4391-8555-ACA109499D3C}" destId="{24D2B936-2A2B-4CC1-9081-3F76E75D74F6}" srcOrd="3" destOrd="0" presId="urn:microsoft.com/office/officeart/2018/2/layout/IconVerticalSolidList"/>
    <dgm:cxn modelId="{764B0E29-BDFC-4E0B-8F3D-3323EF6D452F}" type="presParOf" srcId="{1DE575CE-FC53-4EFA-9C53-3111304171F8}" destId="{C4B4190A-4FBB-4F6B-8BA9-5683CEE45275}" srcOrd="1" destOrd="0" presId="urn:microsoft.com/office/officeart/2018/2/layout/IconVerticalSolidList"/>
    <dgm:cxn modelId="{67C2BE17-F631-4940-9B1C-8CD90DD43442}" type="presParOf" srcId="{1DE575CE-FC53-4EFA-9C53-3111304171F8}" destId="{FE5835B0-A34A-4E5B-921A-7C1A636CC739}" srcOrd="2" destOrd="0" presId="urn:microsoft.com/office/officeart/2018/2/layout/IconVerticalSolidList"/>
    <dgm:cxn modelId="{93DC44EE-4747-4165-9149-4E93E1C4F0D4}" type="presParOf" srcId="{FE5835B0-A34A-4E5B-921A-7C1A636CC739}" destId="{CE595389-15B3-4D1F-BEB7-80C380351939}" srcOrd="0" destOrd="0" presId="urn:microsoft.com/office/officeart/2018/2/layout/IconVerticalSolidList"/>
    <dgm:cxn modelId="{86AB0592-F721-4348-92AF-A858C4C19BD4}" type="presParOf" srcId="{FE5835B0-A34A-4E5B-921A-7C1A636CC739}" destId="{49A5D0F8-50B4-4E45-B8A8-16C46FB8B412}" srcOrd="1" destOrd="0" presId="urn:microsoft.com/office/officeart/2018/2/layout/IconVerticalSolidList"/>
    <dgm:cxn modelId="{544C873A-0963-46EB-8F25-861926F8426C}" type="presParOf" srcId="{FE5835B0-A34A-4E5B-921A-7C1A636CC739}" destId="{F2E48972-FB70-4C16-AB2C-E256E3C1C631}" srcOrd="2" destOrd="0" presId="urn:microsoft.com/office/officeart/2018/2/layout/IconVerticalSolidList"/>
    <dgm:cxn modelId="{2283F7F8-B60B-4964-9F05-0C6297B850F0}" type="presParOf" srcId="{FE5835B0-A34A-4E5B-921A-7C1A636CC739}" destId="{C7D3503C-EFF4-4519-B338-08E7C8E3717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D465702-D2A2-492A-999D-B5954135CE9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BD66489-DF66-48CF-86E5-B6450DD23918}">
      <dgm:prSet/>
      <dgm:spPr/>
      <dgm:t>
        <a:bodyPr/>
        <a:lstStyle/>
        <a:p>
          <a:r>
            <a:rPr lang="pt-BR" b="1"/>
            <a:t>Um bom cientista de dados </a:t>
          </a:r>
          <a:r>
            <a:rPr lang="pt-BR"/>
            <a:t>não é aquele que apenas adiciona todas as possíveis características em um modelo de aprendizagem de máquina e analisa os resultados.</a:t>
          </a:r>
          <a:endParaRPr lang="en-US"/>
        </a:p>
      </dgm:t>
    </dgm:pt>
    <dgm:pt modelId="{4FABC1D0-F0E7-4247-B435-5B70AAACF94D}" type="parTrans" cxnId="{2F7C5DBE-E31B-4BF8-A024-09F5BC7875B7}">
      <dgm:prSet/>
      <dgm:spPr/>
      <dgm:t>
        <a:bodyPr/>
        <a:lstStyle/>
        <a:p>
          <a:endParaRPr lang="en-US"/>
        </a:p>
      </dgm:t>
    </dgm:pt>
    <dgm:pt modelId="{D174375F-DD8F-4CAE-B582-D5E857DF1A39}" type="sibTrans" cxnId="{2F7C5DBE-E31B-4BF8-A024-09F5BC7875B7}">
      <dgm:prSet/>
      <dgm:spPr/>
      <dgm:t>
        <a:bodyPr/>
        <a:lstStyle/>
        <a:p>
          <a:endParaRPr lang="en-US"/>
        </a:p>
      </dgm:t>
    </dgm:pt>
    <dgm:pt modelId="{00B3F376-796D-41D8-9D78-62B9CD267EF3}">
      <dgm:prSet/>
      <dgm:spPr/>
      <dgm:t>
        <a:bodyPr/>
        <a:lstStyle/>
        <a:p>
          <a:r>
            <a:rPr lang="pt-BR"/>
            <a:t>A coisa mais importante que um cientista de dados deve fazer antes de alimentar um modelo de aprendizagem de máquina é pensar se aquele modelo tem sentido!</a:t>
          </a:r>
          <a:endParaRPr lang="en-US"/>
        </a:p>
      </dgm:t>
    </dgm:pt>
    <dgm:pt modelId="{12EA25E6-81A4-45B7-901F-AB4CF9269A82}" type="parTrans" cxnId="{B2C57EA7-D408-498E-99D6-386E5A9F44CD}">
      <dgm:prSet/>
      <dgm:spPr/>
      <dgm:t>
        <a:bodyPr/>
        <a:lstStyle/>
        <a:p>
          <a:endParaRPr lang="en-US"/>
        </a:p>
      </dgm:t>
    </dgm:pt>
    <dgm:pt modelId="{53A94320-A3CC-4C71-9C52-E83A837414A8}" type="sibTrans" cxnId="{B2C57EA7-D408-498E-99D6-386E5A9F44CD}">
      <dgm:prSet/>
      <dgm:spPr/>
      <dgm:t>
        <a:bodyPr/>
        <a:lstStyle/>
        <a:p>
          <a:endParaRPr lang="en-US"/>
        </a:p>
      </dgm:t>
    </dgm:pt>
    <dgm:pt modelId="{F0A7A857-BB86-45A8-AF9C-DADD37C8AB5C}">
      <dgm:prSet/>
      <dgm:spPr/>
      <dgm:t>
        <a:bodyPr/>
        <a:lstStyle/>
        <a:p>
          <a:r>
            <a:rPr lang="pt-BR"/>
            <a:t>Um cientista de dados deve ter </a:t>
          </a:r>
          <a:r>
            <a:rPr lang="pt-BR" b="1"/>
            <a:t>intuição sobre os dados</a:t>
          </a:r>
          <a:r>
            <a:rPr lang="pt-BR"/>
            <a:t>!</a:t>
          </a:r>
          <a:endParaRPr lang="en-US"/>
        </a:p>
      </dgm:t>
    </dgm:pt>
    <dgm:pt modelId="{7B45E28B-C654-409F-86D2-C521E8E8ABC6}" type="parTrans" cxnId="{FF50BE6B-9FFB-4240-983D-4E02C30E95B7}">
      <dgm:prSet/>
      <dgm:spPr/>
      <dgm:t>
        <a:bodyPr/>
        <a:lstStyle/>
        <a:p>
          <a:endParaRPr lang="en-US"/>
        </a:p>
      </dgm:t>
    </dgm:pt>
    <dgm:pt modelId="{FB0A3FF9-8C0D-4071-B333-0292C8D45EBC}" type="sibTrans" cxnId="{FF50BE6B-9FFB-4240-983D-4E02C30E95B7}">
      <dgm:prSet/>
      <dgm:spPr/>
      <dgm:t>
        <a:bodyPr/>
        <a:lstStyle/>
        <a:p>
          <a:endParaRPr lang="en-US"/>
        </a:p>
      </dgm:t>
    </dgm:pt>
    <dgm:pt modelId="{4DED7519-CFD3-E549-B7CC-C7F5D0CF4047}" type="pres">
      <dgm:prSet presAssocID="{1D465702-D2A2-492A-999D-B5954135CE9B}" presName="linear" presStyleCnt="0">
        <dgm:presLayoutVars>
          <dgm:animLvl val="lvl"/>
          <dgm:resizeHandles val="exact"/>
        </dgm:presLayoutVars>
      </dgm:prSet>
      <dgm:spPr/>
    </dgm:pt>
    <dgm:pt modelId="{589C7EB6-FBA6-0543-AFE7-1E40654E8F8C}" type="pres">
      <dgm:prSet presAssocID="{ABD66489-DF66-48CF-86E5-B6450DD2391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597BDE7-C978-7346-AC8E-C5ACB28314BB}" type="pres">
      <dgm:prSet presAssocID="{D174375F-DD8F-4CAE-B582-D5E857DF1A39}" presName="spacer" presStyleCnt="0"/>
      <dgm:spPr/>
    </dgm:pt>
    <dgm:pt modelId="{569C9942-24FA-2E42-8AF4-FC0256C9F2BF}" type="pres">
      <dgm:prSet presAssocID="{00B3F376-796D-41D8-9D78-62B9CD267EF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33A5585-9902-C247-A4AC-68A9060F203C}" type="pres">
      <dgm:prSet presAssocID="{53A94320-A3CC-4C71-9C52-E83A837414A8}" presName="spacer" presStyleCnt="0"/>
      <dgm:spPr/>
    </dgm:pt>
    <dgm:pt modelId="{946950A1-EF77-E244-8F63-A7BA7EAC4F19}" type="pres">
      <dgm:prSet presAssocID="{F0A7A857-BB86-45A8-AF9C-DADD37C8AB5C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3584F909-5240-B346-A2A1-28DB9B8348DC}" type="presOf" srcId="{00B3F376-796D-41D8-9D78-62B9CD267EF3}" destId="{569C9942-24FA-2E42-8AF4-FC0256C9F2BF}" srcOrd="0" destOrd="0" presId="urn:microsoft.com/office/officeart/2005/8/layout/vList2"/>
    <dgm:cxn modelId="{FF50BE6B-9FFB-4240-983D-4E02C30E95B7}" srcId="{1D465702-D2A2-492A-999D-B5954135CE9B}" destId="{F0A7A857-BB86-45A8-AF9C-DADD37C8AB5C}" srcOrd="2" destOrd="0" parTransId="{7B45E28B-C654-409F-86D2-C521E8E8ABC6}" sibTransId="{FB0A3FF9-8C0D-4071-B333-0292C8D45EBC}"/>
    <dgm:cxn modelId="{3A84E07D-D37F-4043-8624-CC5C41BAA480}" type="presOf" srcId="{1D465702-D2A2-492A-999D-B5954135CE9B}" destId="{4DED7519-CFD3-E549-B7CC-C7F5D0CF4047}" srcOrd="0" destOrd="0" presId="urn:microsoft.com/office/officeart/2005/8/layout/vList2"/>
    <dgm:cxn modelId="{B2C57EA7-D408-498E-99D6-386E5A9F44CD}" srcId="{1D465702-D2A2-492A-999D-B5954135CE9B}" destId="{00B3F376-796D-41D8-9D78-62B9CD267EF3}" srcOrd="1" destOrd="0" parTransId="{12EA25E6-81A4-45B7-901F-AB4CF9269A82}" sibTransId="{53A94320-A3CC-4C71-9C52-E83A837414A8}"/>
    <dgm:cxn modelId="{FE2552AA-9FAE-AA46-8CE8-F12DD6690E87}" type="presOf" srcId="{ABD66489-DF66-48CF-86E5-B6450DD23918}" destId="{589C7EB6-FBA6-0543-AFE7-1E40654E8F8C}" srcOrd="0" destOrd="0" presId="urn:microsoft.com/office/officeart/2005/8/layout/vList2"/>
    <dgm:cxn modelId="{2F7C5DBE-E31B-4BF8-A024-09F5BC7875B7}" srcId="{1D465702-D2A2-492A-999D-B5954135CE9B}" destId="{ABD66489-DF66-48CF-86E5-B6450DD23918}" srcOrd="0" destOrd="0" parTransId="{4FABC1D0-F0E7-4247-B435-5B70AAACF94D}" sibTransId="{D174375F-DD8F-4CAE-B582-D5E857DF1A39}"/>
    <dgm:cxn modelId="{6913A5E0-5384-004A-94EC-F57B03EF5E0F}" type="presOf" srcId="{F0A7A857-BB86-45A8-AF9C-DADD37C8AB5C}" destId="{946950A1-EF77-E244-8F63-A7BA7EAC4F19}" srcOrd="0" destOrd="0" presId="urn:microsoft.com/office/officeart/2005/8/layout/vList2"/>
    <dgm:cxn modelId="{09262517-98F1-2048-BD2A-BB5BC46D3D3A}" type="presParOf" srcId="{4DED7519-CFD3-E549-B7CC-C7F5D0CF4047}" destId="{589C7EB6-FBA6-0543-AFE7-1E40654E8F8C}" srcOrd="0" destOrd="0" presId="urn:microsoft.com/office/officeart/2005/8/layout/vList2"/>
    <dgm:cxn modelId="{31F23BA7-E6DF-974D-A13A-61FEB63636D5}" type="presParOf" srcId="{4DED7519-CFD3-E549-B7CC-C7F5D0CF4047}" destId="{C597BDE7-C978-7346-AC8E-C5ACB28314BB}" srcOrd="1" destOrd="0" presId="urn:microsoft.com/office/officeart/2005/8/layout/vList2"/>
    <dgm:cxn modelId="{A98395A4-1880-AC45-96C4-9D5B146EF3DB}" type="presParOf" srcId="{4DED7519-CFD3-E549-B7CC-C7F5D0CF4047}" destId="{569C9942-24FA-2E42-8AF4-FC0256C9F2BF}" srcOrd="2" destOrd="0" presId="urn:microsoft.com/office/officeart/2005/8/layout/vList2"/>
    <dgm:cxn modelId="{5CB3341B-CF25-A348-AD4B-9403783C3436}" type="presParOf" srcId="{4DED7519-CFD3-E549-B7CC-C7F5D0CF4047}" destId="{D33A5585-9902-C247-A4AC-68A9060F203C}" srcOrd="3" destOrd="0" presId="urn:microsoft.com/office/officeart/2005/8/layout/vList2"/>
    <dgm:cxn modelId="{067C15EE-A15E-454E-93AE-13C0A483931F}" type="presParOf" srcId="{4DED7519-CFD3-E549-B7CC-C7F5D0CF4047}" destId="{946950A1-EF77-E244-8F63-A7BA7EAC4F19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5579B4-DD5B-4A4B-A6A4-C852E72AD91A}">
      <dsp:nvSpPr>
        <dsp:cNvPr id="0" name=""/>
        <dsp:cNvSpPr/>
      </dsp:nvSpPr>
      <dsp:spPr>
        <a:xfrm>
          <a:off x="0" y="98108"/>
          <a:ext cx="5561106" cy="2035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/>
            <a:t>Extração de conhecimento (insights) de grandes volumes de dados estruturados ou não estruturados</a:t>
          </a:r>
          <a:endParaRPr lang="en-US" sz="2900" kern="1200"/>
        </a:p>
      </dsp:txBody>
      <dsp:txXfrm>
        <a:off x="99380" y="197488"/>
        <a:ext cx="5362346" cy="1837040"/>
      </dsp:txXfrm>
    </dsp:sp>
    <dsp:sp modelId="{A009754A-48C8-9F41-BAD8-45DF3960C233}">
      <dsp:nvSpPr>
        <dsp:cNvPr id="0" name=""/>
        <dsp:cNvSpPr/>
      </dsp:nvSpPr>
      <dsp:spPr>
        <a:xfrm>
          <a:off x="0" y="2217429"/>
          <a:ext cx="5561106" cy="2035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/>
            <a:t>Uma ampliação dos campos de mineração de dados e análise preditiva </a:t>
          </a:r>
          <a:endParaRPr lang="en-US" sz="2900" kern="1200"/>
        </a:p>
      </dsp:txBody>
      <dsp:txXfrm>
        <a:off x="99380" y="2316809"/>
        <a:ext cx="5362346" cy="18370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5A0555-2CAE-4A5B-8A8E-BAFFDF8C24DB}">
      <dsp:nvSpPr>
        <dsp:cNvPr id="0" name=""/>
        <dsp:cNvSpPr/>
      </dsp:nvSpPr>
      <dsp:spPr>
        <a:xfrm>
          <a:off x="0" y="707092"/>
          <a:ext cx="6577106" cy="130540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8DB757-3DD4-4763-8F0C-81A99B3F4F49}">
      <dsp:nvSpPr>
        <dsp:cNvPr id="0" name=""/>
        <dsp:cNvSpPr/>
      </dsp:nvSpPr>
      <dsp:spPr>
        <a:xfrm>
          <a:off x="394883" y="1000807"/>
          <a:ext cx="717970" cy="7179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D2B936-2A2B-4CC1-9081-3F76E75D74F6}">
      <dsp:nvSpPr>
        <dsp:cNvPr id="0" name=""/>
        <dsp:cNvSpPr/>
      </dsp:nvSpPr>
      <dsp:spPr>
        <a:xfrm>
          <a:off x="1507738" y="707092"/>
          <a:ext cx="5069367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/>
            <a:t>Um Cientista de Dados é alguém que sabe obter, tabular, explorar, modelar e interpretar dados, combinando e utilizando estatística e aprendizagem de máquina.</a:t>
          </a:r>
          <a:endParaRPr lang="en-US" sz="1600" kern="1200"/>
        </a:p>
      </dsp:txBody>
      <dsp:txXfrm>
        <a:off x="1507738" y="707092"/>
        <a:ext cx="5069367" cy="1305401"/>
      </dsp:txXfrm>
    </dsp:sp>
    <dsp:sp modelId="{CE595389-15B3-4D1F-BEB7-80C380351939}">
      <dsp:nvSpPr>
        <dsp:cNvPr id="0" name=""/>
        <dsp:cNvSpPr/>
      </dsp:nvSpPr>
      <dsp:spPr>
        <a:xfrm>
          <a:off x="0" y="2338844"/>
          <a:ext cx="6577106" cy="130540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A5D0F8-50B4-4E45-B8A8-16C46FB8B412}">
      <dsp:nvSpPr>
        <dsp:cNvPr id="0" name=""/>
        <dsp:cNvSpPr/>
      </dsp:nvSpPr>
      <dsp:spPr>
        <a:xfrm>
          <a:off x="394883" y="2632559"/>
          <a:ext cx="717970" cy="7179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D3503C-EFF4-4519-B338-08E7C8E3717B}">
      <dsp:nvSpPr>
        <dsp:cNvPr id="0" name=""/>
        <dsp:cNvSpPr/>
      </dsp:nvSpPr>
      <dsp:spPr>
        <a:xfrm>
          <a:off x="1507738" y="2338844"/>
          <a:ext cx="5069367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/>
            <a:t>Cientistas de Dados não somente são adeptos a trabalhar com dados, mas apreciam esses dados como um produto de primeira classe.</a:t>
          </a:r>
          <a:endParaRPr lang="en-US" sz="1600" kern="1200"/>
        </a:p>
      </dsp:txBody>
      <dsp:txXfrm>
        <a:off x="1507738" y="2338844"/>
        <a:ext cx="5069367" cy="130540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9C7EB6-FBA6-0543-AFE7-1E40654E8F8C}">
      <dsp:nvSpPr>
        <dsp:cNvPr id="0" name=""/>
        <dsp:cNvSpPr/>
      </dsp:nvSpPr>
      <dsp:spPr>
        <a:xfrm>
          <a:off x="0" y="228429"/>
          <a:ext cx="5561106" cy="12635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b="1" kern="1200"/>
            <a:t>Um bom cientista de dados </a:t>
          </a:r>
          <a:r>
            <a:rPr lang="pt-BR" sz="1800" kern="1200"/>
            <a:t>não é aquele que apenas adiciona todas as possíveis características em um modelo de aprendizagem de máquina e analisa os resultados.</a:t>
          </a:r>
          <a:endParaRPr lang="en-US" sz="1800" kern="1200"/>
        </a:p>
      </dsp:txBody>
      <dsp:txXfrm>
        <a:off x="61684" y="290113"/>
        <a:ext cx="5437738" cy="1140231"/>
      </dsp:txXfrm>
    </dsp:sp>
    <dsp:sp modelId="{569C9942-24FA-2E42-8AF4-FC0256C9F2BF}">
      <dsp:nvSpPr>
        <dsp:cNvPr id="0" name=""/>
        <dsp:cNvSpPr/>
      </dsp:nvSpPr>
      <dsp:spPr>
        <a:xfrm>
          <a:off x="0" y="1543869"/>
          <a:ext cx="5561106" cy="12635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A coisa mais importante que um cientista de dados deve fazer antes de alimentar um modelo de aprendizagem de máquina é pensar se aquele modelo tem sentido!</a:t>
          </a:r>
          <a:endParaRPr lang="en-US" sz="1800" kern="1200"/>
        </a:p>
      </dsp:txBody>
      <dsp:txXfrm>
        <a:off x="61684" y="1605553"/>
        <a:ext cx="5437738" cy="1140231"/>
      </dsp:txXfrm>
    </dsp:sp>
    <dsp:sp modelId="{946950A1-EF77-E244-8F63-A7BA7EAC4F19}">
      <dsp:nvSpPr>
        <dsp:cNvPr id="0" name=""/>
        <dsp:cNvSpPr/>
      </dsp:nvSpPr>
      <dsp:spPr>
        <a:xfrm>
          <a:off x="0" y="2859309"/>
          <a:ext cx="5561106" cy="12635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Um cientista de dados deve ter </a:t>
          </a:r>
          <a:r>
            <a:rPr lang="pt-BR" sz="1800" b="1" kern="1200"/>
            <a:t>intuição sobre os dados</a:t>
          </a:r>
          <a:r>
            <a:rPr lang="pt-BR" sz="1800" kern="1200"/>
            <a:t>!</a:t>
          </a:r>
          <a:endParaRPr lang="en-US" sz="1800" kern="1200"/>
        </a:p>
      </dsp:txBody>
      <dsp:txXfrm>
        <a:off x="61684" y="2920993"/>
        <a:ext cx="5437738" cy="11402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svg>
</file>

<file path=ppt/media/image29.png>
</file>

<file path=ppt/media/image3.png>
</file>

<file path=ppt/media/image30.sv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40.png>
</file>

<file path=ppt/media/image41.jpeg>
</file>

<file path=ppt/media/image42.png>
</file>

<file path=ppt/media/image43.png>
</file>

<file path=ppt/media/image44.jpeg>
</file>

<file path=ppt/media/image45.jpeg>
</file>

<file path=ppt/media/image46.jpeg>
</file>

<file path=ppt/media/image47.png>
</file>

<file path=ppt/media/image48.jpeg>
</file>

<file path=ppt/media/image49.jpeg>
</file>

<file path=ppt/media/image5.png>
</file>

<file path=ppt/media/image50.png>
</file>

<file path=ppt/media/image51.png>
</file>

<file path=ppt/media/image52.png>
</file>

<file path=ppt/media/image53.jpeg>
</file>

<file path=ppt/media/image54.jpeg>
</file>

<file path=ppt/media/image55.jp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C1429-9CEC-4B49-A4AC-48209464166A}" type="datetimeFigureOut">
              <a:rPr lang="pt-BR" smtClean="0"/>
              <a:t>15/10/2021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F8885F-5B79-A142-9723-4306509E5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4605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F8885F-5B79-A142-9723-4306509E5485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0671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F8885F-5B79-A142-9723-4306509E5485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85651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10/15/21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740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10/15/21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82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10/15/21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870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10/15/21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613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10/15/21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235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10/15/21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094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10/15/21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752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10/15/21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16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10/15/21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372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10/15/21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790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10/15/21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53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10/15/21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344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25" r:id="rId7"/>
    <p:sldLayoutId id="2147483726" r:id="rId8"/>
    <p:sldLayoutId id="2147483727" r:id="rId9"/>
    <p:sldLayoutId id="2147483728" r:id="rId10"/>
    <p:sldLayoutId id="214748373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ink.springer.com/chapter/10.1007/978-981-13-3071-1_1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limaolflavio/a-import%C3%A2ncia-do-learning-analytics-na-avalia%C3%A7%C3%A3o-do-aprendizado-on-line-b43d67685848" TargetMode="External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5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31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e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jpe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jpeg"/><Relationship Id="rId4" Type="http://schemas.openxmlformats.org/officeDocument/2006/relationships/image" Target="../media/image36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9.jpeg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1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2.png"/><Relationship Id="rId4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3.png"/><Relationship Id="rId4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csa.gov.sg/singcert/-/media/Singcert/CyberSense/IDC_DataSphere.png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8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9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infogram.com/pt/pagina/visualizacao-de-dados" TargetMode="External"/><Relationship Id="rId4" Type="http://schemas.openxmlformats.org/officeDocument/2006/relationships/image" Target="../media/image5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infogram.com/pt/pagina/visualizacao-de-dados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datatelling.eu/what-is-data-storytelling/" TargetMode="External"/><Relationship Id="rId4" Type="http://schemas.openxmlformats.org/officeDocument/2006/relationships/image" Target="../media/image5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54.jpe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file:////var/folders/j7/nf9jzww94577lg4d1n2jxtqm0000gn/T/com.microsoft.Word/WebArchiveCopyPasteTempFiles/big-data-cloud-based-solution.png" TargetMode="Externa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jpe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134">
            <a:extLst>
              <a:ext uri="{FF2B5EF4-FFF2-40B4-BE49-F238E27FC236}">
                <a16:creationId xmlns:a16="http://schemas.microsoft.com/office/drawing/2014/main" id="{310E06F9-9F12-4D1B-92C0-4B30818D0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29" name="Rectangle 136">
            <a:extLst>
              <a:ext uri="{FF2B5EF4-FFF2-40B4-BE49-F238E27FC236}">
                <a16:creationId xmlns:a16="http://schemas.microsoft.com/office/drawing/2014/main" id="{7DA29CF3-8B8B-4DDF-A19B-72E0059DD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22B09C4-870C-1245-9438-58A822761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744909"/>
            <a:ext cx="5562600" cy="26078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/>
              <a:t>Introdução à Análise Exploratória de Dados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1AAA7B8-A778-F144-832F-91757BA4A9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549650"/>
            <a:ext cx="5562599" cy="267017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200"/>
              <a:t>Noções Gerais de Data Science</a:t>
            </a:r>
          </a:p>
        </p:txBody>
      </p:sp>
      <p:grpSp>
        <p:nvGrpSpPr>
          <p:cNvPr id="1030" name="Group 138">
            <a:extLst>
              <a:ext uri="{FF2B5EF4-FFF2-40B4-BE49-F238E27FC236}">
                <a16:creationId xmlns:a16="http://schemas.microsoft.com/office/drawing/2014/main" id="{2C96D671-CB09-4A40-87DE-E5042068B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67025" y="76200"/>
            <a:ext cx="3997615" cy="6816079"/>
            <a:chOff x="8059620" y="41922"/>
            <a:chExt cx="3997615" cy="6816077"/>
          </a:xfrm>
        </p:grpSpPr>
        <p:pic>
          <p:nvPicPr>
            <p:cNvPr id="140" name="Picture 139">
              <a:extLst>
                <a:ext uri="{FF2B5EF4-FFF2-40B4-BE49-F238E27FC236}">
                  <a16:creationId xmlns:a16="http://schemas.microsoft.com/office/drawing/2014/main" id="{21A0628A-CD3B-450E-BF5A-04678A41E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1031" name="Picture 140">
              <a:extLst>
                <a:ext uri="{FF2B5EF4-FFF2-40B4-BE49-F238E27FC236}">
                  <a16:creationId xmlns:a16="http://schemas.microsoft.com/office/drawing/2014/main" id="{E96386AA-8B39-4EAE-8E84-F62C12CCE9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pic>
        <p:nvPicPr>
          <p:cNvPr id="1026" name="Picture 2" descr="Introduction to Exploratory Data Analysis of Bahmni using R | by Karrtik  Iyer | Bahmni Blog | Medium">
            <a:extLst>
              <a:ext uri="{FF2B5EF4-FFF2-40B4-BE49-F238E27FC236}">
                <a16:creationId xmlns:a16="http://schemas.microsoft.com/office/drawing/2014/main" id="{1EC14298-C08F-804F-ABC9-C817B55185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9" r="2942" b="2"/>
          <a:stretch/>
        </p:blipFill>
        <p:spPr bwMode="auto">
          <a:xfrm>
            <a:off x="6671775" y="891938"/>
            <a:ext cx="5046291" cy="5046291"/>
          </a:xfrm>
          <a:custGeom>
            <a:avLst/>
            <a:gdLst/>
            <a:ahLst/>
            <a:cxnLst/>
            <a:rect l="l" t="t" r="r" b="b"/>
            <a:pathLst>
              <a:path w="4800600" h="4800600">
                <a:moveTo>
                  <a:pt x="2400300" y="0"/>
                </a:moveTo>
                <a:cubicBezTo>
                  <a:pt x="3725949" y="0"/>
                  <a:pt x="4800600" y="1074651"/>
                  <a:pt x="4800600" y="2400300"/>
                </a:cubicBezTo>
                <a:cubicBezTo>
                  <a:pt x="4800600" y="3725949"/>
                  <a:pt x="3725949" y="4800600"/>
                  <a:pt x="2400300" y="4800600"/>
                </a:cubicBezTo>
                <a:cubicBezTo>
                  <a:pt x="1074651" y="4800600"/>
                  <a:pt x="0" y="3725949"/>
                  <a:pt x="0" y="2400300"/>
                </a:cubicBezTo>
                <a:cubicBezTo>
                  <a:pt x="0" y="1074651"/>
                  <a:pt x="1074651" y="0"/>
                  <a:pt x="24003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ubtítulo 2">
            <a:extLst>
              <a:ext uri="{FF2B5EF4-FFF2-40B4-BE49-F238E27FC236}">
                <a16:creationId xmlns:a16="http://schemas.microsoft.com/office/drawing/2014/main" id="{7FC2A19C-5F1E-DD44-B417-2B4BE2316AEF}"/>
              </a:ext>
            </a:extLst>
          </p:cNvPr>
          <p:cNvSpPr txBox="1">
            <a:spLocks/>
          </p:cNvSpPr>
          <p:nvPr/>
        </p:nvSpPr>
        <p:spPr>
          <a:xfrm>
            <a:off x="797106" y="5624450"/>
            <a:ext cx="3894376" cy="88290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pt-BR" sz="1000"/>
              <a:t>João Pedro Albino</a:t>
            </a:r>
          </a:p>
          <a:p>
            <a:pPr>
              <a:lnSpc>
                <a:spcPct val="90000"/>
              </a:lnSpc>
            </a:pPr>
            <a:r>
              <a:rPr lang="pt-BR" sz="1000"/>
              <a:t>Departamento de Computação / Faculdade de Ciências</a:t>
            </a:r>
          </a:p>
          <a:p>
            <a:pPr>
              <a:lnSpc>
                <a:spcPct val="90000"/>
              </a:lnSpc>
            </a:pPr>
            <a:r>
              <a:rPr lang="pt-BR" sz="1000"/>
              <a:t>PPG-</a:t>
            </a:r>
            <a:r>
              <a:rPr lang="pt-BR" sz="1000" err="1"/>
              <a:t>MiT</a:t>
            </a:r>
            <a:r>
              <a:rPr lang="pt-BR" sz="1000"/>
              <a:t> / Faculdade de Artes, Arquitetura, Comunicação e Design</a:t>
            </a:r>
          </a:p>
          <a:p>
            <a:pPr>
              <a:lnSpc>
                <a:spcPct val="90000"/>
              </a:lnSpc>
            </a:pPr>
            <a:endParaRPr lang="pt-BR" sz="1000"/>
          </a:p>
        </p:txBody>
      </p:sp>
    </p:spTree>
    <p:extLst>
      <p:ext uri="{BB962C8B-B14F-4D97-AF65-F5344CB8AC3E}">
        <p14:creationId xmlns:p14="http://schemas.microsoft.com/office/powerpoint/2010/main" val="2593508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26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2" name="Picture 28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43" name="Rectangle 30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4" name="Rectangle 32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5" name="Group 34">
            <a:extLst>
              <a:ext uri="{FF2B5EF4-FFF2-40B4-BE49-F238E27FC236}">
                <a16:creationId xmlns:a16="http://schemas.microsoft.com/office/drawing/2014/main" id="{545001F7-3F8F-4035-8348-1B9798C77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"/>
            <a:ext cx="5236971" cy="6858000"/>
            <a:chOff x="20829" y="1"/>
            <a:chExt cx="5236971" cy="6857999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0A49B481-5581-4AF6-AFFC-BB62F86A3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CA289CF0-18E2-49F0-8C1F-511C4BA480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0DADC141-2CF4-4D22-BFEF-05FB358E4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228" y="685800"/>
            <a:ext cx="108204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43A66C0-8F79-4D55-8A61-9E980D5FEE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228" y="685800"/>
            <a:ext cx="10820400" cy="54864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D6B633C-C47F-374C-9367-6323716E1B0E}"/>
              </a:ext>
            </a:extLst>
          </p:cNvPr>
          <p:cNvSpPr txBox="1"/>
          <p:nvPr/>
        </p:nvSpPr>
        <p:spPr>
          <a:xfrm>
            <a:off x="1143000" y="1066800"/>
            <a:ext cx="5410200" cy="1997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  <a:tabLst/>
            </a:pPr>
            <a:r>
              <a:rPr lang="en-US" altLang="zh-CN" sz="3600">
                <a:latin typeface="+mj-lt"/>
                <a:ea typeface="+mj-ea"/>
                <a:cs typeface="+mj-cs"/>
              </a:rPr>
              <a:t>Desafios para o Big Data: </a:t>
            </a:r>
          </a:p>
          <a:p>
            <a:pPr>
              <a:spcBef>
                <a:spcPct val="0"/>
              </a:spcBef>
              <a:spcAft>
                <a:spcPts val="600"/>
              </a:spcAft>
              <a:tabLst/>
            </a:pPr>
            <a:r>
              <a:rPr lang="en-US" altLang="zh-CN" sz="3600">
                <a:latin typeface="+mj-lt"/>
                <a:ea typeface="+mj-ea"/>
                <a:cs typeface="+mj-cs"/>
              </a:rPr>
              <a:t>Educação</a:t>
            </a:r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741A75AD-27E2-574D-95B5-53B8F969FB54}"/>
              </a:ext>
            </a:extLst>
          </p:cNvPr>
          <p:cNvSpPr txBox="1"/>
          <p:nvPr/>
        </p:nvSpPr>
        <p:spPr>
          <a:xfrm>
            <a:off x="1142999" y="2901244"/>
            <a:ext cx="5663595" cy="28899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215900" algn="l"/>
                <a:tab pos="660400" algn="l"/>
                <a:tab pos="889000" algn="l"/>
              </a:tabLst>
            </a:pPr>
            <a:r>
              <a:rPr lang="en-US" altLang="zh-CN" sz="1000" b="1" dirty="0" err="1"/>
              <a:t>Usado</a:t>
            </a:r>
            <a:r>
              <a:rPr lang="en-US" altLang="zh-CN" sz="1000" dirty="0"/>
              <a:t> </a:t>
            </a:r>
            <a:r>
              <a:rPr lang="en-US" altLang="zh-CN" sz="1000" b="1" dirty="0"/>
              <a:t>de</a:t>
            </a:r>
            <a:r>
              <a:rPr lang="en-US" altLang="zh-CN" sz="1000" dirty="0"/>
              <a:t> </a:t>
            </a:r>
            <a:r>
              <a:rPr lang="en-US" altLang="zh-CN" sz="1000" b="1" dirty="0"/>
              <a:t>forma</a:t>
            </a:r>
            <a:r>
              <a:rPr lang="en-US" altLang="zh-CN" sz="1000" dirty="0"/>
              <a:t> </a:t>
            </a:r>
            <a:r>
              <a:rPr lang="en-US" altLang="zh-CN" sz="1000" b="1" dirty="0" err="1"/>
              <a:t>significativa</a:t>
            </a:r>
            <a:r>
              <a:rPr lang="en-US" altLang="zh-CN" sz="1000" dirty="0"/>
              <a:t> </a:t>
            </a:r>
            <a:r>
              <a:rPr lang="en-US" altLang="zh-CN" sz="1000" b="1" dirty="0"/>
              <a:t>no</a:t>
            </a:r>
            <a:r>
              <a:rPr lang="en-US" altLang="zh-CN" sz="1000" dirty="0"/>
              <a:t> </a:t>
            </a:r>
            <a:r>
              <a:rPr lang="en-US" altLang="zh-CN" sz="1000" b="1" dirty="0" err="1"/>
              <a:t>ensino</a:t>
            </a:r>
            <a:r>
              <a:rPr lang="en-US" altLang="zh-CN" sz="1000" dirty="0"/>
              <a:t> </a:t>
            </a:r>
            <a:r>
              <a:rPr lang="en-US" altLang="zh-CN" sz="1000" b="1" dirty="0"/>
              <a:t>superior</a:t>
            </a:r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215900" algn="l"/>
                <a:tab pos="660400" algn="l"/>
                <a:tab pos="889000" algn="l"/>
              </a:tabLst>
            </a:pPr>
            <a:r>
              <a:rPr lang="en-US" altLang="zh-CN" sz="1000" dirty="0"/>
              <a:t>	•    </a:t>
            </a:r>
            <a:r>
              <a:rPr lang="en-US" altLang="zh-CN" sz="1000" dirty="0" err="1"/>
              <a:t>medir</a:t>
            </a:r>
            <a:r>
              <a:rPr lang="en-US" altLang="zh-CN" sz="1000" dirty="0"/>
              <a:t> </a:t>
            </a:r>
            <a:r>
              <a:rPr lang="en-US" altLang="zh-CN" sz="1000" dirty="0" err="1"/>
              <a:t>eficácia</a:t>
            </a:r>
            <a:r>
              <a:rPr lang="en-US" altLang="zh-CN" sz="1000" dirty="0"/>
              <a:t> do professor</a:t>
            </a:r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215900" algn="l"/>
                <a:tab pos="660400" algn="l"/>
                <a:tab pos="889000" algn="l"/>
              </a:tabLst>
            </a:pPr>
            <a:r>
              <a:rPr lang="en-US" altLang="zh-CN" sz="1000" dirty="0"/>
              <a:t>	•    </a:t>
            </a:r>
            <a:r>
              <a:rPr lang="en-US" altLang="zh-CN" sz="1000" dirty="0" err="1"/>
              <a:t>garantir</a:t>
            </a:r>
            <a:r>
              <a:rPr lang="en-US" altLang="zh-CN" sz="1000" dirty="0"/>
              <a:t> boa </a:t>
            </a:r>
            <a:r>
              <a:rPr lang="en-US" altLang="zh-CN" sz="1000" dirty="0" err="1"/>
              <a:t>experiência</a:t>
            </a:r>
            <a:r>
              <a:rPr lang="en-US" altLang="zh-CN" sz="1000" dirty="0"/>
              <a:t> para </a:t>
            </a:r>
            <a:r>
              <a:rPr lang="en-US" altLang="zh-CN" sz="1000" dirty="0" err="1"/>
              <a:t>alunos</a:t>
            </a:r>
            <a:r>
              <a:rPr lang="en-US" altLang="zh-CN" sz="1000" dirty="0"/>
              <a:t> / </a:t>
            </a:r>
            <a:r>
              <a:rPr lang="en-US" altLang="zh-CN" sz="1000" dirty="0" err="1"/>
              <a:t>professores</a:t>
            </a:r>
            <a:endParaRPr lang="en-US" altLang="zh-CN" sz="1000" dirty="0"/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215900" algn="l"/>
                <a:tab pos="660400" algn="l"/>
                <a:tab pos="889000" algn="l"/>
              </a:tabLst>
            </a:pPr>
            <a:r>
              <a:rPr lang="en-US" altLang="zh-CN" sz="1000" dirty="0"/>
              <a:t>	•    </a:t>
            </a:r>
            <a:r>
              <a:rPr lang="en-US" altLang="zh-CN" sz="1000" dirty="0" err="1"/>
              <a:t>desempenho</a:t>
            </a:r>
            <a:r>
              <a:rPr lang="en-US" altLang="zh-CN" sz="1000" dirty="0"/>
              <a:t> do professor </a:t>
            </a:r>
            <a:r>
              <a:rPr lang="en-US" altLang="zh-CN" sz="1000" dirty="0" err="1"/>
              <a:t>ajustado</a:t>
            </a:r>
            <a:r>
              <a:rPr lang="en-US" altLang="zh-CN" sz="1000" dirty="0"/>
              <a:t> / </a:t>
            </a:r>
            <a:r>
              <a:rPr lang="en-US" altLang="zh-CN" sz="1000" dirty="0" err="1"/>
              <a:t>medido</a:t>
            </a:r>
            <a:endParaRPr lang="en-US" altLang="zh-CN" sz="1000" dirty="0"/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215900" algn="l"/>
                <a:tab pos="660400" algn="l"/>
                <a:tab pos="889000" algn="l"/>
              </a:tabLst>
            </a:pPr>
            <a:r>
              <a:rPr lang="en-US" altLang="zh-CN" sz="1000" dirty="0"/>
              <a:t>	•    </a:t>
            </a:r>
            <a:r>
              <a:rPr lang="en-US" altLang="zh-CN" sz="1000" dirty="0" err="1"/>
              <a:t>variáveis</a:t>
            </a:r>
            <a:endParaRPr lang="en-US" altLang="zh-CN" sz="1000" dirty="0"/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215900" algn="l"/>
                <a:tab pos="660400" algn="l"/>
                <a:tab pos="889000" algn="l"/>
              </a:tabLst>
            </a:pPr>
            <a:r>
              <a:rPr lang="en-US" altLang="zh-CN" sz="1000" dirty="0"/>
              <a:t>		•    </a:t>
            </a:r>
            <a:r>
              <a:rPr lang="en-US" altLang="zh-CN" sz="1000" dirty="0" err="1"/>
              <a:t>número</a:t>
            </a:r>
            <a:r>
              <a:rPr lang="en-US" altLang="zh-CN" sz="1000" dirty="0"/>
              <a:t> de </a:t>
            </a:r>
            <a:r>
              <a:rPr lang="en-US" altLang="zh-CN" sz="1000" dirty="0" err="1"/>
              <a:t>estudantes</a:t>
            </a:r>
            <a:r>
              <a:rPr lang="en-US" altLang="zh-CN" sz="1000" dirty="0"/>
              <a:t>, </a:t>
            </a:r>
            <a:r>
              <a:rPr lang="en-US" altLang="zh-CN" sz="1000" dirty="0" err="1"/>
              <a:t>assunto</a:t>
            </a:r>
            <a:r>
              <a:rPr lang="en-US" altLang="zh-CN" sz="1000" dirty="0"/>
              <a:t>, </a:t>
            </a:r>
            <a:r>
              <a:rPr lang="en-US" altLang="zh-CN" sz="1000" dirty="0" err="1"/>
              <a:t>demografia</a:t>
            </a:r>
            <a:r>
              <a:rPr lang="en-US" altLang="zh-CN" sz="1000" dirty="0"/>
              <a:t> </a:t>
            </a:r>
            <a:r>
              <a:rPr lang="en-US" altLang="zh-CN" sz="1000" dirty="0" err="1"/>
              <a:t>estudantil</a:t>
            </a:r>
            <a:r>
              <a:rPr lang="en-US" altLang="zh-CN" sz="1000" dirty="0"/>
              <a:t>, </a:t>
            </a:r>
            <a:r>
              <a:rPr lang="en-US" altLang="zh-CN" sz="1000" dirty="0" err="1"/>
              <a:t>aspirações</a:t>
            </a:r>
            <a:endParaRPr lang="en-US" altLang="zh-CN" sz="1000" dirty="0"/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215900" algn="l"/>
                <a:tab pos="660400" algn="l"/>
                <a:tab pos="889000" algn="l"/>
              </a:tabLst>
            </a:pPr>
            <a:r>
              <a:rPr lang="en-US" altLang="zh-CN" sz="1000" dirty="0"/>
              <a:t>			</a:t>
            </a:r>
            <a:r>
              <a:rPr lang="en-US" altLang="zh-CN" sz="1000" dirty="0" err="1"/>
              <a:t>estudantis</a:t>
            </a:r>
            <a:r>
              <a:rPr lang="en-US" altLang="zh-CN" sz="1000" dirty="0"/>
              <a:t>, </a:t>
            </a:r>
            <a:r>
              <a:rPr lang="en-US" altLang="zh-CN" sz="1000" dirty="0" err="1"/>
              <a:t>classificação</a:t>
            </a:r>
            <a:r>
              <a:rPr lang="en-US" altLang="zh-CN" sz="1000" dirty="0"/>
              <a:t> </a:t>
            </a:r>
            <a:r>
              <a:rPr lang="en-US" altLang="zh-CN" sz="1000" dirty="0" err="1"/>
              <a:t>comportamental</a:t>
            </a:r>
            <a:endParaRPr lang="en-US" altLang="zh-CN" sz="1000" dirty="0"/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215900" algn="l"/>
                <a:tab pos="660400" algn="l"/>
                <a:tab pos="889000" algn="l"/>
              </a:tabLst>
            </a:pPr>
            <a:r>
              <a:rPr lang="en-US" altLang="zh-CN" sz="1000" b="1" dirty="0" err="1"/>
              <a:t>Departamento</a:t>
            </a:r>
            <a:r>
              <a:rPr lang="en-US" altLang="zh-CN" sz="1000" dirty="0"/>
              <a:t> </a:t>
            </a:r>
            <a:r>
              <a:rPr lang="en-US" altLang="zh-CN" sz="1000" b="1" dirty="0"/>
              <a:t>de</a:t>
            </a:r>
            <a:r>
              <a:rPr lang="en-US" altLang="zh-CN" sz="1000" dirty="0"/>
              <a:t> </a:t>
            </a:r>
            <a:r>
              <a:rPr lang="en-US" altLang="zh-CN" sz="1000" b="1" dirty="0" err="1"/>
              <a:t>Educação</a:t>
            </a:r>
            <a:r>
              <a:rPr lang="en-US" altLang="zh-CN" sz="1000" dirty="0"/>
              <a:t> </a:t>
            </a:r>
            <a:r>
              <a:rPr lang="en-US" altLang="zh-CN" sz="1000" b="1" dirty="0"/>
              <a:t>dos</a:t>
            </a:r>
            <a:r>
              <a:rPr lang="en-US" altLang="zh-CN" sz="1000" dirty="0"/>
              <a:t> </a:t>
            </a:r>
            <a:r>
              <a:rPr lang="en-US" altLang="zh-CN" sz="1000" b="1" dirty="0"/>
              <a:t>EUA</a:t>
            </a:r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215900" algn="l"/>
                <a:tab pos="660400" algn="l"/>
                <a:tab pos="889000" algn="l"/>
              </a:tabLst>
            </a:pPr>
            <a:r>
              <a:rPr lang="en-US" altLang="zh-CN" sz="1000" dirty="0"/>
              <a:t>	•    </a:t>
            </a:r>
            <a:r>
              <a:rPr lang="en-US" altLang="zh-CN" sz="1000" dirty="0" err="1"/>
              <a:t>grandes</a:t>
            </a:r>
            <a:r>
              <a:rPr lang="en-US" altLang="zh-CN" sz="1000" dirty="0"/>
              <a:t> dados para </a:t>
            </a:r>
            <a:r>
              <a:rPr lang="en-US" altLang="zh-CN" sz="1000" dirty="0" err="1"/>
              <a:t>análises</a:t>
            </a:r>
            <a:endParaRPr lang="en-US" altLang="zh-CN" sz="1000" dirty="0"/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215900" algn="l"/>
                <a:tab pos="660400" algn="l"/>
                <a:tab pos="889000" algn="l"/>
              </a:tabLst>
            </a:pPr>
            <a:r>
              <a:rPr lang="en-US" altLang="zh-CN" sz="1000" dirty="0"/>
              <a:t>	•    </a:t>
            </a:r>
            <a:r>
              <a:rPr lang="en-US" altLang="zh-CN" sz="1000" dirty="0" err="1"/>
              <a:t>ajudar</a:t>
            </a:r>
            <a:r>
              <a:rPr lang="en-US" altLang="zh-CN" sz="1000" dirty="0"/>
              <a:t> </a:t>
            </a:r>
            <a:r>
              <a:rPr lang="en-US" altLang="zh-CN" sz="1000" dirty="0" err="1"/>
              <a:t>alunos</a:t>
            </a:r>
            <a:r>
              <a:rPr lang="en-US" altLang="zh-CN" sz="1000" dirty="0"/>
              <a:t> que se </a:t>
            </a:r>
            <a:r>
              <a:rPr lang="en-US" altLang="zh-CN" sz="1000" dirty="0" err="1"/>
              <a:t>distraem</a:t>
            </a:r>
            <a:r>
              <a:rPr lang="en-US" altLang="zh-CN" sz="1000" dirty="0"/>
              <a:t> </a:t>
            </a:r>
            <a:r>
              <a:rPr lang="en-US" altLang="zh-CN" sz="1000" dirty="0" err="1"/>
              <a:t>ao</a:t>
            </a:r>
            <a:r>
              <a:rPr lang="en-US" altLang="zh-CN" sz="1000" dirty="0"/>
              <a:t> usar </a:t>
            </a:r>
            <a:r>
              <a:rPr lang="en-US" altLang="zh-CN" sz="1000" dirty="0" err="1"/>
              <a:t>recursos</a:t>
            </a:r>
            <a:r>
              <a:rPr lang="en-US" altLang="zh-CN" sz="1000" dirty="0"/>
              <a:t> on-line</a:t>
            </a:r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215900" algn="l"/>
                <a:tab pos="660400" algn="l"/>
                <a:tab pos="889000" algn="l"/>
              </a:tabLst>
            </a:pPr>
            <a:r>
              <a:rPr lang="en-US" altLang="zh-CN" sz="1000" dirty="0"/>
              <a:t>	•    </a:t>
            </a:r>
            <a:r>
              <a:rPr lang="en-US" altLang="zh-CN" sz="1000" dirty="0" err="1"/>
              <a:t>padrões</a:t>
            </a:r>
            <a:r>
              <a:rPr lang="en-US" altLang="zh-CN" sz="1000" dirty="0"/>
              <a:t> de clique </a:t>
            </a:r>
            <a:r>
              <a:rPr lang="en-US" altLang="zh-CN" sz="1000" dirty="0" err="1"/>
              <a:t>usados</a:t>
            </a:r>
            <a:r>
              <a:rPr lang="en-US" altLang="zh-CN" sz="1000" dirty="0"/>
              <a:t> para </a:t>
            </a:r>
            <a:r>
              <a:rPr lang="en-US" altLang="zh-CN" sz="1000" dirty="0" err="1"/>
              <a:t>detectar</a:t>
            </a:r>
            <a:r>
              <a:rPr lang="en-US" altLang="zh-CN" sz="1000" dirty="0"/>
              <a:t> </a:t>
            </a:r>
            <a:r>
              <a:rPr lang="en-US" altLang="zh-CN" sz="1000" dirty="0" err="1"/>
              <a:t>aborrecimento</a:t>
            </a:r>
            <a:endParaRPr lang="en-US" altLang="zh-CN" sz="1000" dirty="0"/>
          </a:p>
        </p:txBody>
      </p:sp>
      <p:pic>
        <p:nvPicPr>
          <p:cNvPr id="5" name="Picture 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5375AB28-6950-DC44-AD18-9F95F308B6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/>
          <a:srcRect l="23188" r="43342" b="-1"/>
          <a:stretch/>
        </p:blipFill>
        <p:spPr bwMode="auto">
          <a:xfrm>
            <a:off x="7100090" y="990600"/>
            <a:ext cx="4030244" cy="4876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608531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Diagrama&#10;&#10;Descrição gerada automaticamente">
            <a:extLst>
              <a:ext uri="{FF2B5EF4-FFF2-40B4-BE49-F238E27FC236}">
                <a16:creationId xmlns:a16="http://schemas.microsoft.com/office/drawing/2014/main" id="{0A25BDCB-3ED9-4849-AC83-929CB4353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2133" y="518413"/>
            <a:ext cx="8669867" cy="6166596"/>
          </a:xfrm>
          <a:prstGeom prst="rect">
            <a:avLst/>
          </a:prstGeom>
        </p:spPr>
      </p:pic>
      <p:sp>
        <p:nvSpPr>
          <p:cNvPr id="3" name="TextBox 1">
            <a:extLst>
              <a:ext uri="{FF2B5EF4-FFF2-40B4-BE49-F238E27FC236}">
                <a16:creationId xmlns:a16="http://schemas.microsoft.com/office/drawing/2014/main" id="{AF779036-192C-E942-A8DD-69C0A2184D91}"/>
              </a:ext>
            </a:extLst>
          </p:cNvPr>
          <p:cNvSpPr txBox="1"/>
          <p:nvPr/>
        </p:nvSpPr>
        <p:spPr>
          <a:xfrm>
            <a:off x="276011" y="0"/>
            <a:ext cx="11915989" cy="1533177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>
              <a:lnSpc>
                <a:spcPts val="5000"/>
              </a:lnSpc>
              <a:tabLst>
                <a:tab pos="711200" algn="l"/>
              </a:tabLst>
            </a:pPr>
            <a:r>
              <a:rPr lang="en-US" altLang="zh-CN" sz="4800" dirty="0" err="1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Desafios</a:t>
            </a:r>
            <a:r>
              <a:rPr lang="en-US" altLang="zh-CN" sz="48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 </a:t>
            </a:r>
            <a:r>
              <a:rPr lang="en-US" altLang="zh-CN" sz="4800" dirty="0">
                <a:solidFill>
                  <a:srgbClr val="000000"/>
                </a:solidFill>
                <a:latin typeface=".PingFang SC" pitchFamily="18" charset="0"/>
                <a:cs typeface=".PingFang SC" pitchFamily="18" charset="0"/>
              </a:rPr>
              <a:t>para</a:t>
            </a:r>
            <a:r>
              <a:rPr lang="en-US" altLang="zh-CN" sz="4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800" dirty="0">
                <a:solidFill>
                  <a:srgbClr val="000000"/>
                </a:solidFill>
                <a:latin typeface=".PingFang SC" pitchFamily="18" charset="0"/>
                <a:cs typeface=".PingFang SC" pitchFamily="18" charset="0"/>
              </a:rPr>
              <a:t>o</a:t>
            </a:r>
            <a:r>
              <a:rPr lang="en-US" altLang="zh-CN" sz="4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800" dirty="0">
                <a:solidFill>
                  <a:srgbClr val="000000"/>
                </a:solidFill>
                <a:latin typeface=".PingFang SC" pitchFamily="18" charset="0"/>
                <a:cs typeface=".PingFang SC" pitchFamily="18" charset="0"/>
              </a:rPr>
              <a:t>Big Data</a:t>
            </a:r>
            <a:r>
              <a:rPr lang="en-US" altLang="zh-CN" sz="48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:</a:t>
            </a:r>
            <a:endParaRPr lang="en-US" altLang="zh-CN" sz="4800" dirty="0">
              <a:solidFill>
                <a:srgbClr val="000000"/>
              </a:solidFill>
              <a:latin typeface=".PingFang HK" pitchFamily="18" charset="0"/>
              <a:cs typeface=".PingFang HK" pitchFamily="18" charset="0"/>
            </a:endParaRPr>
          </a:p>
          <a:p>
            <a:pPr>
              <a:lnSpc>
                <a:spcPts val="5400"/>
              </a:lnSpc>
              <a:tabLst>
                <a:tab pos="711200" algn="l"/>
              </a:tabLst>
            </a:pPr>
            <a:r>
              <a:rPr lang="en-US" altLang="zh-CN" sz="4800" dirty="0" err="1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Educação</a:t>
            </a:r>
            <a:endParaRPr lang="en-US" altLang="zh-CN" sz="1600" dirty="0"/>
          </a:p>
          <a:p>
            <a:pPr>
              <a:lnSpc>
                <a:spcPts val="1000"/>
              </a:lnSpc>
            </a:pPr>
            <a:endParaRPr lang="en-US" altLang="zh-CN" sz="1600" dirty="0"/>
          </a:p>
        </p:txBody>
      </p:sp>
      <p:sp>
        <p:nvSpPr>
          <p:cNvPr id="4" name="TextBox 1">
            <a:extLst>
              <a:ext uri="{FF2B5EF4-FFF2-40B4-BE49-F238E27FC236}">
                <a16:creationId xmlns:a16="http://schemas.microsoft.com/office/drawing/2014/main" id="{08916EAA-0A31-AA4C-8A4E-30823E0FC6BE}"/>
              </a:ext>
            </a:extLst>
          </p:cNvPr>
          <p:cNvSpPr txBox="1"/>
          <p:nvPr/>
        </p:nvSpPr>
        <p:spPr>
          <a:xfrm>
            <a:off x="1422400" y="8890000"/>
            <a:ext cx="4674357" cy="201915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296">
                <a:solidFill>
                  <a:schemeClr val="bg1"/>
                </a:solidFill>
                <a:latin typeface="Arial Unicode MS" pitchFamily="18" charset="0"/>
                <a:cs typeface="Arial Unicode MS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https://link.springer.com/chapter/10.1007/978-981-13-3071-1_1</a:t>
            </a:r>
            <a:endParaRPr lang="en-US" altLang="zh-CN" sz="1296" dirty="0">
              <a:solidFill>
                <a:schemeClr val="bg1"/>
              </a:solidFill>
              <a:latin typeface="Arial Unicode MS" pitchFamily="18" charset="0"/>
              <a:cs typeface="Arial Unicode MS" pitchFamily="18" charset="0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A1AFB037-458A-6E4A-B139-02C99B3E970A}"/>
              </a:ext>
            </a:extLst>
          </p:cNvPr>
          <p:cNvSpPr txBox="1"/>
          <p:nvPr/>
        </p:nvSpPr>
        <p:spPr>
          <a:xfrm>
            <a:off x="873144" y="3318450"/>
            <a:ext cx="3183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A4CFB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b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Seamless</a:t>
            </a:r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b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Learning</a:t>
            </a:r>
          </a:p>
          <a:p>
            <a:endParaRPr lang="pt-BR" dirty="0"/>
          </a:p>
        </p:txBody>
      </p:sp>
      <p:sp>
        <p:nvSpPr>
          <p:cNvPr id="18" name="TextBox 1">
            <a:extLst>
              <a:ext uri="{FF2B5EF4-FFF2-40B4-BE49-F238E27FC236}">
                <a16:creationId xmlns:a16="http://schemas.microsoft.com/office/drawing/2014/main" id="{A6D65850-9448-5840-B226-8C3D9022C0AC}"/>
              </a:ext>
            </a:extLst>
          </p:cNvPr>
          <p:cNvSpPr txBox="1"/>
          <p:nvPr/>
        </p:nvSpPr>
        <p:spPr>
          <a:xfrm>
            <a:off x="5091289" y="6669066"/>
            <a:ext cx="43815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296" dirty="0">
                <a:solidFill>
                  <a:srgbClr val="FFFFFF"/>
                </a:solidFill>
                <a:latin typeface="Arial Unicode MS" pitchFamily="18" charset="0"/>
                <a:cs typeface="Arial Unicode MS" pitchFamily="18" charset="0"/>
                <a:hlinkClick r:id="rId3"/>
              </a:rPr>
              <a:t>https://link.springer.com/chapter/10.1007/978-981-13-3071-1_1</a:t>
            </a:r>
          </a:p>
        </p:txBody>
      </p:sp>
    </p:spTree>
    <p:extLst>
      <p:ext uri="{BB962C8B-B14F-4D97-AF65-F5344CB8AC3E}">
        <p14:creationId xmlns:p14="http://schemas.microsoft.com/office/powerpoint/2010/main" val="4053201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F10B7FD6-1298-CB41-BCBC-CF9E79C9CC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23448" y="0"/>
            <a:ext cx="5951138" cy="6557963"/>
          </a:xfrm>
          <a:prstGeom prst="rect">
            <a:avLst/>
          </a:prstGeom>
          <a:noFill/>
        </p:spPr>
      </p:pic>
      <p:sp>
        <p:nvSpPr>
          <p:cNvPr id="3" name="TextBox 1">
            <a:extLst>
              <a:ext uri="{FF2B5EF4-FFF2-40B4-BE49-F238E27FC236}">
                <a16:creationId xmlns:a16="http://schemas.microsoft.com/office/drawing/2014/main" id="{57DB82D8-7B1E-0945-A30E-C9C154E3F996}"/>
              </a:ext>
            </a:extLst>
          </p:cNvPr>
          <p:cNvSpPr txBox="1"/>
          <p:nvPr/>
        </p:nvSpPr>
        <p:spPr>
          <a:xfrm>
            <a:off x="276012" y="0"/>
            <a:ext cx="6553414" cy="1533177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>
              <a:lnSpc>
                <a:spcPts val="5000"/>
              </a:lnSpc>
              <a:tabLst>
                <a:tab pos="711200" algn="l"/>
              </a:tabLst>
            </a:pPr>
            <a:r>
              <a:rPr lang="en-US" altLang="zh-CN" sz="4800" dirty="0" err="1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Desafios</a:t>
            </a:r>
            <a:r>
              <a:rPr lang="en-US" altLang="zh-CN" sz="48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 </a:t>
            </a:r>
            <a:r>
              <a:rPr lang="en-US" altLang="zh-CN" sz="4800" dirty="0">
                <a:solidFill>
                  <a:srgbClr val="000000"/>
                </a:solidFill>
                <a:latin typeface=".PingFang SC" pitchFamily="18" charset="0"/>
                <a:cs typeface=".PingFang SC" pitchFamily="18" charset="0"/>
              </a:rPr>
              <a:t>para</a:t>
            </a:r>
            <a:r>
              <a:rPr lang="en-US" altLang="zh-CN" sz="4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800" dirty="0">
                <a:solidFill>
                  <a:srgbClr val="000000"/>
                </a:solidFill>
                <a:latin typeface=".PingFang SC" pitchFamily="18" charset="0"/>
                <a:cs typeface=".PingFang SC" pitchFamily="18" charset="0"/>
              </a:rPr>
              <a:t>o</a:t>
            </a:r>
            <a:r>
              <a:rPr lang="en-US" altLang="zh-CN" sz="4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4800" dirty="0">
                <a:solidFill>
                  <a:srgbClr val="000000"/>
                </a:solidFill>
                <a:latin typeface=".PingFang SC" pitchFamily="18" charset="0"/>
                <a:cs typeface=".PingFang SC" pitchFamily="18" charset="0"/>
              </a:rPr>
              <a:t>Big Data</a:t>
            </a:r>
            <a:r>
              <a:rPr lang="en-US" altLang="zh-CN" sz="48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:</a:t>
            </a:r>
            <a:endParaRPr lang="en-US" altLang="zh-CN" sz="4800" dirty="0">
              <a:solidFill>
                <a:srgbClr val="000000"/>
              </a:solidFill>
              <a:latin typeface=".PingFang HK" pitchFamily="18" charset="0"/>
              <a:cs typeface=".PingFang HK" pitchFamily="18" charset="0"/>
            </a:endParaRPr>
          </a:p>
          <a:p>
            <a:pPr>
              <a:lnSpc>
                <a:spcPts val="5400"/>
              </a:lnSpc>
              <a:tabLst>
                <a:tab pos="711200" algn="l"/>
              </a:tabLst>
            </a:pPr>
            <a:r>
              <a:rPr lang="en-US" altLang="zh-CN" sz="4800" dirty="0" err="1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Educação</a:t>
            </a:r>
            <a:endParaRPr lang="en-US" altLang="zh-CN" sz="1600" dirty="0"/>
          </a:p>
          <a:p>
            <a:pPr>
              <a:lnSpc>
                <a:spcPts val="1000"/>
              </a:lnSpc>
            </a:pPr>
            <a:endParaRPr lang="en-US" altLang="zh-CN" sz="1600" dirty="0"/>
          </a:p>
        </p:txBody>
      </p:sp>
      <p:sp>
        <p:nvSpPr>
          <p:cNvPr id="4" name="TextBox 1">
            <a:extLst>
              <a:ext uri="{FF2B5EF4-FFF2-40B4-BE49-F238E27FC236}">
                <a16:creationId xmlns:a16="http://schemas.microsoft.com/office/drawing/2014/main" id="{1660C87A-885A-3F47-A648-71DCAA831CC5}"/>
              </a:ext>
            </a:extLst>
          </p:cNvPr>
          <p:cNvSpPr txBox="1"/>
          <p:nvPr/>
        </p:nvSpPr>
        <p:spPr>
          <a:xfrm>
            <a:off x="1816100" y="2974181"/>
            <a:ext cx="2247900" cy="304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100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•</a:t>
            </a:r>
            <a:r>
              <a:rPr lang="en-US" altLang="zh-CN" sz="21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100" b="1" dirty="0">
                <a:solidFill>
                  <a:srgbClr val="000000"/>
                </a:solidFill>
                <a:latin typeface="Heiti SC" pitchFamily="18" charset="0"/>
                <a:cs typeface="Heiti SC" pitchFamily="18" charset="0"/>
              </a:rPr>
              <a:t>Learning</a:t>
            </a:r>
            <a:r>
              <a:rPr lang="en-US" altLang="zh-CN" sz="21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100" b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Analytics</a:t>
            </a:r>
          </a:p>
        </p:txBody>
      </p:sp>
      <p:sp>
        <p:nvSpPr>
          <p:cNvPr id="5" name="TextBox 1">
            <a:extLst>
              <a:ext uri="{FF2B5EF4-FFF2-40B4-BE49-F238E27FC236}">
                <a16:creationId xmlns:a16="http://schemas.microsoft.com/office/drawing/2014/main" id="{2875631E-45EC-E245-A78A-28E3ACCD45CC}"/>
              </a:ext>
            </a:extLst>
          </p:cNvPr>
          <p:cNvSpPr txBox="1"/>
          <p:nvPr/>
        </p:nvSpPr>
        <p:spPr>
          <a:xfrm>
            <a:off x="1251348" y="6624019"/>
            <a:ext cx="10744200" cy="177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400"/>
              </a:lnSpc>
              <a:tabLst/>
            </a:pPr>
            <a:r>
              <a:rPr lang="en-US" altLang="zh-CN" sz="1404" dirty="0">
                <a:solidFill>
                  <a:srgbClr val="0000FF"/>
                </a:solidFill>
                <a:latin typeface="Arial Unicode MS" pitchFamily="18" charset="0"/>
                <a:cs typeface="Arial Unicode MS" pitchFamily="18" charset="0"/>
                <a:hlinkClick r:id="rId3"/>
              </a:rPr>
              <a:t>https://medium.com/@limaolflavio/a-import%C3%A2ncia-do-learning-analytics-na-avalia%C3%A7%C3%A3o-do-aprendizado-on-line-b43d67685848</a:t>
            </a:r>
          </a:p>
        </p:txBody>
      </p:sp>
    </p:spTree>
    <p:extLst>
      <p:ext uri="{BB962C8B-B14F-4D97-AF65-F5344CB8AC3E}">
        <p14:creationId xmlns:p14="http://schemas.microsoft.com/office/powerpoint/2010/main" val="36793782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4FB2F27-3F7D-440E-A905-86607A926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678C14-A033-4139-BCA9-8382B0396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4763DA8-CE3A-4B30-B2F5-0D128777F7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F6B75A5A-FDA7-4C8E-BD65-8506C42AA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E6AFCAB-12BF-4A0B-B089-A794259D2F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4" name="TextBox 1">
            <a:extLst>
              <a:ext uri="{FF2B5EF4-FFF2-40B4-BE49-F238E27FC236}">
                <a16:creationId xmlns:a16="http://schemas.microsoft.com/office/drawing/2014/main" id="{171CD60A-3DEA-7148-8956-593CE4D56696}"/>
              </a:ext>
            </a:extLst>
          </p:cNvPr>
          <p:cNvSpPr txBox="1"/>
          <p:nvPr/>
        </p:nvSpPr>
        <p:spPr>
          <a:xfrm>
            <a:off x="270013" y="-198436"/>
            <a:ext cx="6762750" cy="26828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  <a:tabLst>
                <a:tab pos="711200" algn="l"/>
              </a:tabLst>
            </a:pPr>
            <a:r>
              <a:rPr lang="en-US" altLang="zh-CN" sz="4000" dirty="0" err="1">
                <a:latin typeface="+mj-lt"/>
                <a:ea typeface="+mj-ea"/>
                <a:cs typeface="+mj-cs"/>
              </a:rPr>
              <a:t>Desafios</a:t>
            </a:r>
            <a:r>
              <a:rPr lang="en-US" altLang="zh-CN" sz="4000" dirty="0">
                <a:latin typeface="+mj-lt"/>
                <a:ea typeface="+mj-ea"/>
                <a:cs typeface="+mj-cs"/>
              </a:rPr>
              <a:t> para o Big Data:</a:t>
            </a:r>
          </a:p>
          <a:p>
            <a:pPr>
              <a:spcBef>
                <a:spcPct val="0"/>
              </a:spcBef>
              <a:spcAft>
                <a:spcPts val="600"/>
              </a:spcAft>
              <a:tabLst>
                <a:tab pos="711200" algn="l"/>
              </a:tabLst>
            </a:pPr>
            <a:r>
              <a:rPr lang="en-US" altLang="zh-CN" sz="4000" dirty="0">
                <a:latin typeface="+mj-lt"/>
                <a:ea typeface="+mj-ea"/>
                <a:cs typeface="+mj-cs"/>
              </a:rPr>
              <a:t>no </a:t>
            </a:r>
            <a:r>
              <a:rPr lang="en-US" altLang="zh-CN" sz="4000" dirty="0" err="1">
                <a:latin typeface="+mj-lt"/>
                <a:ea typeface="+mj-ea"/>
                <a:cs typeface="+mj-cs"/>
              </a:rPr>
              <a:t>geral</a:t>
            </a:r>
            <a:endParaRPr lang="en-US" altLang="zh-CN" sz="400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9F3108B-77BA-684A-AF2D-EB7916A3449C}"/>
              </a:ext>
            </a:extLst>
          </p:cNvPr>
          <p:cNvSpPr txBox="1"/>
          <p:nvPr/>
        </p:nvSpPr>
        <p:spPr>
          <a:xfrm>
            <a:off x="165022" y="2095500"/>
            <a:ext cx="5394529" cy="33231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600" dirty="0" err="1"/>
              <a:t>Qualidade</a:t>
            </a:r>
            <a:r>
              <a:rPr lang="en-US" sz="1600" dirty="0"/>
              <a:t> e </a:t>
            </a:r>
            <a:r>
              <a:rPr lang="en-US" sz="1600" dirty="0" err="1"/>
              <a:t>veracidade</a:t>
            </a:r>
            <a:r>
              <a:rPr lang="en-US" sz="1600" dirty="0"/>
              <a:t> dos dados</a:t>
            </a:r>
          </a:p>
          <a:p>
            <a:pPr marL="285750"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600" dirty="0" err="1"/>
              <a:t>Segurança</a:t>
            </a:r>
            <a:r>
              <a:rPr lang="en-US" sz="1600" dirty="0"/>
              <a:t>: </a:t>
            </a:r>
            <a:r>
              <a:rPr lang="en-US" sz="1600" dirty="0" err="1"/>
              <a:t>manter</a:t>
            </a:r>
            <a:r>
              <a:rPr lang="en-US" sz="1600" dirty="0"/>
              <a:t> </a:t>
            </a:r>
            <a:r>
              <a:rPr lang="en-US" sz="1600" dirty="0" err="1"/>
              <a:t>os</a:t>
            </a:r>
            <a:r>
              <a:rPr lang="en-US" sz="1600" dirty="0"/>
              <a:t> dados </a:t>
            </a:r>
            <a:r>
              <a:rPr lang="en-US" sz="1600" dirty="0" err="1"/>
              <a:t>seguros</a:t>
            </a:r>
            <a:r>
              <a:rPr lang="en-US" sz="1600" dirty="0"/>
              <a:t> </a:t>
            </a:r>
            <a:r>
              <a:rPr lang="en-US" sz="1600" dirty="0" err="1"/>
              <a:t>ainda</a:t>
            </a:r>
            <a:r>
              <a:rPr lang="en-US" sz="1600" dirty="0"/>
              <a:t> </a:t>
            </a:r>
            <a:r>
              <a:rPr lang="en-US" sz="1600" dirty="0" err="1"/>
              <a:t>é</a:t>
            </a:r>
            <a:r>
              <a:rPr lang="en-US" sz="1600" dirty="0"/>
              <a:t> um </a:t>
            </a:r>
            <a:r>
              <a:rPr lang="en-US" sz="1600" dirty="0" err="1"/>
              <a:t>desafio</a:t>
            </a:r>
            <a:endParaRPr lang="en-US" sz="1600" dirty="0"/>
          </a:p>
          <a:p>
            <a:pPr marL="285750"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Falta de </a:t>
            </a:r>
            <a:r>
              <a:rPr lang="en-US" sz="1600" dirty="0" err="1"/>
              <a:t>profissionais</a:t>
            </a:r>
            <a:r>
              <a:rPr lang="en-US" sz="1600" dirty="0"/>
              <a:t> com </a:t>
            </a:r>
            <a:r>
              <a:rPr lang="en-US" sz="1600" dirty="0" err="1"/>
              <a:t>domínio</a:t>
            </a:r>
            <a:r>
              <a:rPr lang="en-US" sz="1600" dirty="0"/>
              <a:t> </a:t>
            </a:r>
            <a:r>
              <a:rPr lang="en-US" sz="1600" dirty="0" err="1"/>
              <a:t>na</a:t>
            </a:r>
            <a:r>
              <a:rPr lang="en-US" sz="1600" dirty="0"/>
              <a:t> </a:t>
            </a:r>
            <a:r>
              <a:rPr lang="en-US" sz="1600" dirty="0" err="1"/>
              <a:t>tecnologia</a:t>
            </a:r>
            <a:r>
              <a:rPr lang="en-US" sz="1600" dirty="0"/>
              <a:t> e </a:t>
            </a:r>
            <a:r>
              <a:rPr lang="en-US" sz="1600" dirty="0" err="1"/>
              <a:t>na</a:t>
            </a:r>
            <a:r>
              <a:rPr lang="en-US" sz="1600" dirty="0"/>
              <a:t> </a:t>
            </a:r>
            <a:r>
              <a:rPr lang="en-US" sz="1600" dirty="0" err="1"/>
              <a:t>área</a:t>
            </a:r>
            <a:r>
              <a:rPr lang="en-US" sz="1600" dirty="0"/>
              <a:t> de </a:t>
            </a:r>
            <a:r>
              <a:rPr lang="en-US" sz="1600" dirty="0" err="1"/>
              <a:t>aplicação</a:t>
            </a:r>
            <a:endParaRPr lang="en-US" sz="1600" dirty="0"/>
          </a:p>
          <a:p>
            <a:pPr marL="285750"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600" dirty="0" err="1"/>
              <a:t>Consciência</a:t>
            </a:r>
            <a:r>
              <a:rPr lang="en-US" sz="1600" dirty="0"/>
              <a:t> do </a:t>
            </a:r>
            <a:r>
              <a:rPr lang="en-US" sz="1600" dirty="0" err="1"/>
              <a:t>tipo</a:t>
            </a:r>
            <a:r>
              <a:rPr lang="en-US" sz="1600" dirty="0"/>
              <a:t> de dado para </a:t>
            </a:r>
            <a:r>
              <a:rPr lang="en-US" sz="1600" dirty="0" err="1"/>
              <a:t>análise</a:t>
            </a:r>
            <a:endParaRPr lang="en-US" sz="1600" dirty="0"/>
          </a:p>
          <a:p>
            <a:pPr marL="285750"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600" dirty="0" err="1"/>
              <a:t>Problema</a:t>
            </a:r>
            <a:r>
              <a:rPr lang="en-US" sz="1600" dirty="0"/>
              <a:t> para </a:t>
            </a:r>
            <a:r>
              <a:rPr lang="en-US" sz="1600" dirty="0" err="1"/>
              <a:t>armazenamento</a:t>
            </a:r>
            <a:r>
              <a:rPr lang="en-US" sz="1600" dirty="0"/>
              <a:t> e </a:t>
            </a:r>
            <a:r>
              <a:rPr lang="en-US" sz="1600" dirty="0" err="1"/>
              <a:t>gerenciamento</a:t>
            </a:r>
            <a:r>
              <a:rPr lang="en-US" sz="1600" dirty="0"/>
              <a:t> dos dados</a:t>
            </a:r>
          </a:p>
          <a:p>
            <a:pPr marL="285750"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600" dirty="0" err="1"/>
              <a:t>Dificuldade</a:t>
            </a:r>
            <a:r>
              <a:rPr lang="en-US" sz="1600" dirty="0"/>
              <a:t> </a:t>
            </a:r>
            <a:r>
              <a:rPr lang="en-US" sz="1600" dirty="0" err="1"/>
              <a:t>em</a:t>
            </a:r>
            <a:r>
              <a:rPr lang="en-US" sz="1600" dirty="0"/>
              <a:t> </a:t>
            </a:r>
            <a:r>
              <a:rPr lang="en-US" sz="1600" dirty="0" err="1"/>
              <a:t>descobrir</a:t>
            </a:r>
            <a:r>
              <a:rPr lang="en-US" sz="1600" dirty="0"/>
              <a:t> </a:t>
            </a:r>
            <a:r>
              <a:rPr lang="en-US" sz="1600" dirty="0" err="1"/>
              <a:t>padrões</a:t>
            </a:r>
            <a:r>
              <a:rPr lang="en-US" sz="1600" dirty="0"/>
              <a:t> e </a:t>
            </a:r>
            <a:r>
              <a:rPr lang="en-US" sz="1600" i="1" dirty="0"/>
              <a:t>insights</a:t>
            </a:r>
            <a:r>
              <a:rPr lang="en-US" sz="1600" dirty="0"/>
              <a:t> </a:t>
            </a:r>
          </a:p>
        </p:txBody>
      </p:sp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E0E31CFA-758F-6F4A-8397-96F84FDB41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2600" y="1691228"/>
            <a:ext cx="5881672" cy="332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9253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61FBD7-E37C-4B38-BE44-A6D4978D7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F8020C-60BB-4357-8207-13221A99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FB2548-F441-491F-B89E-C8122CA41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276" y="685800"/>
            <a:ext cx="108204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2BFCFE-FD78-4EDF-BEFE-CC444DC5F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71A5182-88AD-4DEB-8200-5575BC81C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E3E7B46-8463-4264-9E25-CE5567885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30775669-500B-4365-AF2B-E5F1F866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pic>
        <p:nvPicPr>
          <p:cNvPr id="5" name="Imagem 4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BD0FA789-1FA9-F842-96EE-DF9C994E0E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8281" y="922402"/>
            <a:ext cx="9215437" cy="5777554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4138DD2-CFA5-0948-9C9D-BB0677B3E159}"/>
              </a:ext>
            </a:extLst>
          </p:cNvPr>
          <p:cNvSpPr/>
          <p:nvPr/>
        </p:nvSpPr>
        <p:spPr>
          <a:xfrm>
            <a:off x="4708569" y="3244334"/>
            <a:ext cx="27748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/>
              <a:t>Desafios</a:t>
            </a:r>
            <a:r>
              <a:rPr lang="en-US" altLang="zh-CN" dirty="0"/>
              <a:t> para o Big Data</a:t>
            </a:r>
            <a:endParaRPr lang="pt-BR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06B82D1-4917-E841-8E13-5FDF2D81E1BB}"/>
              </a:ext>
            </a:extLst>
          </p:cNvPr>
          <p:cNvSpPr txBox="1"/>
          <p:nvPr/>
        </p:nvSpPr>
        <p:spPr>
          <a:xfrm>
            <a:off x="177600" y="96215"/>
            <a:ext cx="71705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/>
              <a:t>Como </a:t>
            </a:r>
            <a:r>
              <a:rPr lang="en-US" altLang="zh-CN" sz="4000" dirty="0" err="1"/>
              <a:t>trabalhar</a:t>
            </a:r>
            <a:r>
              <a:rPr lang="en-US" altLang="zh-CN" sz="4000" dirty="0"/>
              <a:t> com Big Data</a:t>
            </a:r>
            <a:endParaRPr lang="pt-BR" sz="4000" dirty="0"/>
          </a:p>
        </p:txBody>
      </p:sp>
    </p:spTree>
    <p:extLst>
      <p:ext uri="{BB962C8B-B14F-4D97-AF65-F5344CB8AC3E}">
        <p14:creationId xmlns:p14="http://schemas.microsoft.com/office/powerpoint/2010/main" val="636737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8B2F707-EF35-4955-8439-F76145F3C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A476813-4CEE-408B-852D-3E51E30B1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8" name="Espaço Reservado para Conteúdo 7" descr="Tela de computador&#10;&#10;Descrição gerada automaticamente com confiança média">
            <a:extLst>
              <a:ext uri="{FF2B5EF4-FFF2-40B4-BE49-F238E27FC236}">
                <a16:creationId xmlns:a16="http://schemas.microsoft.com/office/drawing/2014/main" id="{634C39F7-003F-FC4E-99F6-B257F4303D6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alphaModFix amt="60000"/>
          </a:blip>
          <a:srcRect r="7093" b="1"/>
          <a:stretch/>
        </p:blipFill>
        <p:spPr>
          <a:xfrm>
            <a:off x="20" y="10"/>
            <a:ext cx="12191980" cy="6856614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25C4ED13-1409-2047-B11C-E40E3EB7A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6066"/>
            <a:ext cx="4795282" cy="501822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Ciência de Dados / Data Science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9258067C-5C8D-D946-B744-40E844C67A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95372" y="726538"/>
            <a:ext cx="4977905" cy="50170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b="1">
                <a:solidFill>
                  <a:srgbClr val="FFFFFF"/>
                </a:solidFill>
              </a:rPr>
              <a:t>Definição</a:t>
            </a:r>
          </a:p>
          <a:p>
            <a:pPr lvl="1">
              <a:lnSpc>
                <a:spcPct val="100000"/>
              </a:lnSpc>
            </a:pPr>
            <a:r>
              <a:rPr lang="en-US" sz="1800" i="1">
                <a:solidFill>
                  <a:srgbClr val="FFFFFF"/>
                </a:solidFill>
              </a:rPr>
              <a:t>Termo utilizado para determinar uma combinação de várias ferramentas, algoritmos e princípios de aprendizado de máquina responsáveis pela descoberta de padrões e insights a partir de dados brutos</a:t>
            </a:r>
            <a:r>
              <a:rPr lang="en-US" sz="1800">
                <a:solidFill>
                  <a:srgbClr val="FFFFFF"/>
                </a:solidFill>
              </a:rPr>
              <a:t>. </a:t>
            </a:r>
          </a:p>
          <a:p>
            <a:pPr>
              <a:lnSpc>
                <a:spcPct val="100000"/>
              </a:lnSpc>
            </a:pPr>
            <a:r>
              <a:rPr lang="en-US" sz="1800">
                <a:solidFill>
                  <a:srgbClr val="FFFFFF"/>
                </a:solidFill>
              </a:rPr>
              <a:t>Organizações enfrentam o desafio de lidar com enorme fluxo de informações geradas pela sociedade (big data)</a:t>
            </a:r>
          </a:p>
          <a:p>
            <a:pPr>
              <a:lnSpc>
                <a:spcPct val="100000"/>
              </a:lnSpc>
            </a:pPr>
            <a:r>
              <a:rPr lang="en-US" sz="1800">
                <a:solidFill>
                  <a:srgbClr val="FFFFFF"/>
                </a:solidFill>
              </a:rPr>
              <a:t>Saber utilizar a ciência de dados passou a ser um diferencial de negócios. </a:t>
            </a:r>
          </a:p>
          <a:p>
            <a:pPr>
              <a:lnSpc>
                <a:spcPct val="100000"/>
              </a:lnSpc>
            </a:pPr>
            <a:r>
              <a:rPr lang="en-US" sz="1800">
                <a:solidFill>
                  <a:srgbClr val="FFFFFF"/>
                </a:solidFill>
              </a:rPr>
              <a:t>É uma ferramenta valiosa para explorar e processar esses grandes volumes gerados por meio de diversas fontes.</a:t>
            </a:r>
          </a:p>
        </p:txBody>
      </p:sp>
    </p:spTree>
    <p:extLst>
      <p:ext uri="{BB962C8B-B14F-4D97-AF65-F5344CB8AC3E}">
        <p14:creationId xmlns:p14="http://schemas.microsoft.com/office/powerpoint/2010/main" val="34457093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B7CC9ED-57A2-429E-8FD9-D55F47275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3EF0E40-AEB8-4DF7-A67A-7317B3BF9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8138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4A58061-0EF4-3040-BCD1-2B9BF3B20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6992"/>
            <a:ext cx="4953000" cy="23086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O que é Data Science 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800932-C57B-3A40-9A98-A7388507F7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819400"/>
            <a:ext cx="4952681" cy="34609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Campo de </a:t>
            </a:r>
            <a:r>
              <a:rPr lang="en-US" sz="1800" dirty="0" err="1">
                <a:solidFill>
                  <a:srgbClr val="FFFFFF"/>
                </a:solidFill>
              </a:rPr>
              <a:t>estudo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multidisciplinar</a:t>
            </a:r>
            <a:r>
              <a:rPr lang="en-US" sz="1800" dirty="0">
                <a:solidFill>
                  <a:srgbClr val="FFFFFF"/>
                </a:solidFill>
              </a:rPr>
              <a:t> que </a:t>
            </a:r>
            <a:r>
              <a:rPr lang="en-US" sz="1800" dirty="0" err="1">
                <a:solidFill>
                  <a:srgbClr val="FFFFFF"/>
                </a:solidFill>
              </a:rPr>
              <a:t>engloba</a:t>
            </a:r>
            <a:r>
              <a:rPr lang="en-US" sz="1800" dirty="0">
                <a:solidFill>
                  <a:srgbClr val="FFFFFF"/>
                </a:solidFill>
              </a:rPr>
              <a:t> dados, </a:t>
            </a:r>
            <a:r>
              <a:rPr lang="en-US" sz="1800" dirty="0" err="1">
                <a:solidFill>
                  <a:srgbClr val="FFFFFF"/>
                </a:solidFill>
              </a:rPr>
              <a:t>algoritmos</a:t>
            </a:r>
            <a:r>
              <a:rPr lang="en-US" sz="1800" dirty="0">
                <a:solidFill>
                  <a:srgbClr val="FFFFFF"/>
                </a:solidFill>
              </a:rPr>
              <a:t> e </a:t>
            </a:r>
            <a:r>
              <a:rPr lang="en-US" sz="1800" dirty="0" err="1">
                <a:solidFill>
                  <a:srgbClr val="FFFFFF"/>
                </a:solidFill>
              </a:rPr>
              <a:t>tecnologias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capazes</a:t>
            </a:r>
            <a:r>
              <a:rPr lang="en-US" sz="1800" dirty="0">
                <a:solidFill>
                  <a:srgbClr val="FFFFFF"/>
                </a:solidFill>
              </a:rPr>
              <a:t> de </a:t>
            </a:r>
            <a:r>
              <a:rPr lang="en-US" sz="1800" dirty="0" err="1">
                <a:solidFill>
                  <a:srgbClr val="FFFFFF"/>
                </a:solidFill>
              </a:rPr>
              <a:t>extrair</a:t>
            </a:r>
            <a:r>
              <a:rPr lang="en-US" sz="1800" dirty="0">
                <a:solidFill>
                  <a:srgbClr val="FFFFFF"/>
                </a:solidFill>
              </a:rPr>
              <a:t> valor de dados </a:t>
            </a:r>
            <a:r>
              <a:rPr lang="en-US" sz="1800" dirty="0" err="1">
                <a:solidFill>
                  <a:srgbClr val="FFFFFF"/>
                </a:solidFill>
              </a:rPr>
              <a:t>estruturados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ou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não</a:t>
            </a:r>
            <a:r>
              <a:rPr lang="en-US" sz="1800" dirty="0">
                <a:solidFill>
                  <a:srgbClr val="FFFFFF"/>
                </a:solidFill>
              </a:rPr>
              <a:t> e resolver </a:t>
            </a:r>
            <a:r>
              <a:rPr lang="en-US" sz="1800" dirty="0" err="1">
                <a:solidFill>
                  <a:srgbClr val="FFFFFF"/>
                </a:solidFill>
              </a:rPr>
              <a:t>problemas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analiticamente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complexos</a:t>
            </a:r>
            <a:r>
              <a:rPr lang="en-US" sz="1800" dirty="0">
                <a:solidFill>
                  <a:srgbClr val="FFFFFF"/>
                </a:solidFill>
              </a:rPr>
              <a:t>.</a:t>
            </a:r>
          </a:p>
          <a:p>
            <a:r>
              <a:rPr lang="en-US" sz="1800" dirty="0" err="1">
                <a:solidFill>
                  <a:srgbClr val="FFFFFF"/>
                </a:solidFill>
              </a:rPr>
              <a:t>É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uma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abordagem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mais</a:t>
            </a:r>
            <a:r>
              <a:rPr lang="en-US" sz="1800" dirty="0">
                <a:solidFill>
                  <a:srgbClr val="FFFFFF"/>
                </a:solidFill>
              </a:rPr>
              <a:t> profunda, </a:t>
            </a:r>
            <a:r>
              <a:rPr lang="en-US" sz="1800" dirty="0" err="1">
                <a:solidFill>
                  <a:srgbClr val="FFFFFF"/>
                </a:solidFill>
              </a:rPr>
              <a:t>técnica</a:t>
            </a:r>
            <a:r>
              <a:rPr lang="en-US" sz="1800" dirty="0">
                <a:solidFill>
                  <a:srgbClr val="FFFFFF"/>
                </a:solidFill>
              </a:rPr>
              <a:t> e </a:t>
            </a:r>
            <a:r>
              <a:rPr lang="en-US" sz="1800" dirty="0" err="1">
                <a:solidFill>
                  <a:srgbClr val="FFFFFF"/>
                </a:solidFill>
              </a:rPr>
              <a:t>especializada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sobre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os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elementos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digitais</a:t>
            </a:r>
            <a:r>
              <a:rPr lang="en-US" sz="1800" dirty="0">
                <a:solidFill>
                  <a:srgbClr val="FFFFFF"/>
                </a:solidFill>
              </a:rPr>
              <a:t>. </a:t>
            </a:r>
          </a:p>
          <a:p>
            <a:r>
              <a:rPr lang="en-US" sz="1800" dirty="0" err="1">
                <a:solidFill>
                  <a:srgbClr val="FFFFFF"/>
                </a:solidFill>
              </a:rPr>
              <a:t>Inclui</a:t>
            </a:r>
            <a:r>
              <a:rPr lang="en-US" sz="1800" dirty="0">
                <a:solidFill>
                  <a:srgbClr val="FFFFFF"/>
                </a:solidFill>
              </a:rPr>
              <a:t> o </a:t>
            </a:r>
            <a:r>
              <a:rPr lang="en-US" sz="1800" dirty="0" err="1">
                <a:solidFill>
                  <a:srgbClr val="FFFFFF"/>
                </a:solidFill>
              </a:rPr>
              <a:t>uso</a:t>
            </a:r>
            <a:r>
              <a:rPr lang="en-US" sz="1800" dirty="0">
                <a:solidFill>
                  <a:srgbClr val="FFFFFF"/>
                </a:solidFill>
              </a:rPr>
              <a:t> de </a:t>
            </a:r>
            <a:r>
              <a:rPr lang="en-US" sz="1800" dirty="0" err="1">
                <a:solidFill>
                  <a:srgbClr val="FFFFFF"/>
                </a:solidFill>
              </a:rPr>
              <a:t>modelos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estatísticos</a:t>
            </a:r>
            <a:r>
              <a:rPr lang="en-US" sz="1800" dirty="0">
                <a:solidFill>
                  <a:srgbClr val="FFFFFF"/>
                </a:solidFill>
              </a:rPr>
              <a:t> e </a:t>
            </a:r>
            <a:r>
              <a:rPr lang="en-US" sz="1800" dirty="0" err="1">
                <a:solidFill>
                  <a:srgbClr val="FFFFFF"/>
                </a:solidFill>
              </a:rPr>
              <a:t>matemáticos</a:t>
            </a:r>
            <a:r>
              <a:rPr lang="en-US" sz="1800" dirty="0">
                <a:solidFill>
                  <a:srgbClr val="FFFFFF"/>
                </a:solidFill>
              </a:rPr>
              <a:t>, </a:t>
            </a:r>
            <a:r>
              <a:rPr lang="en-US" sz="1800" dirty="0" err="1">
                <a:solidFill>
                  <a:srgbClr val="FFFFFF"/>
                </a:solidFill>
              </a:rPr>
              <a:t>bem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como</a:t>
            </a:r>
            <a:r>
              <a:rPr lang="en-US" sz="1800" dirty="0">
                <a:solidFill>
                  <a:srgbClr val="FFFFFF"/>
                </a:solidFill>
              </a:rPr>
              <a:t> de </a:t>
            </a:r>
            <a:r>
              <a:rPr lang="en-US" sz="1800" dirty="0" err="1">
                <a:solidFill>
                  <a:srgbClr val="FFFFFF"/>
                </a:solidFill>
              </a:rPr>
              <a:t>outras</a:t>
            </a:r>
            <a:r>
              <a:rPr lang="en-US" sz="1800" dirty="0">
                <a:solidFill>
                  <a:srgbClr val="FFFFFF"/>
                </a:solidFill>
              </a:rPr>
              <a:t> ferramentas para </a:t>
            </a:r>
            <a:r>
              <a:rPr lang="en-US" sz="1800" dirty="0" err="1">
                <a:solidFill>
                  <a:srgbClr val="FFFFFF"/>
                </a:solidFill>
              </a:rPr>
              <a:t>visualizar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os</a:t>
            </a:r>
            <a:r>
              <a:rPr lang="en-US" sz="1800" dirty="0">
                <a:solidFill>
                  <a:srgbClr val="FFFFFF"/>
                </a:solidFill>
              </a:rPr>
              <a:t> dados.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39BAE37-B96C-4F71-BC0F-C5F3C7DFDE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6955029" y="1"/>
            <a:ext cx="5236971" cy="6858000"/>
            <a:chOff x="20829" y="1"/>
            <a:chExt cx="5236971" cy="6857999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F586E638-2324-405E-9DF6-E3DDA81B8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954E671-967A-4B9A-8F60-B0834D07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pic>
        <p:nvPicPr>
          <p:cNvPr id="6" name="Espaço Reservado para Conteúdo 5" descr="Diagrama&#10;&#10;Descrição gerada automaticamente">
            <a:extLst>
              <a:ext uri="{FF2B5EF4-FFF2-40B4-BE49-F238E27FC236}">
                <a16:creationId xmlns:a16="http://schemas.microsoft.com/office/drawing/2014/main" id="{6B32B37A-C5CB-0F41-9D37-E6C3D82C292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776437" y="1345678"/>
            <a:ext cx="4817466" cy="41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0030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550C89-3DD6-5C4B-8BE4-31466E4D7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O que é Ciência de Dados</a:t>
            </a:r>
            <a:endParaRPr lang="pt-BR" dirty="0"/>
          </a:p>
        </p:txBody>
      </p:sp>
      <p:graphicFrame>
        <p:nvGraphicFramePr>
          <p:cNvPr id="9" name="Espaço Reservado para Conteúdo 2">
            <a:extLst>
              <a:ext uri="{FF2B5EF4-FFF2-40B4-BE49-F238E27FC236}">
                <a16:creationId xmlns:a16="http://schemas.microsoft.com/office/drawing/2014/main" id="{BAADD2B5-357D-4907-823F-BB5B353AAF65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458695" y="1825625"/>
          <a:ext cx="5561106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3">
            <a:extLst>
              <a:ext uri="{FF2B5EF4-FFF2-40B4-BE49-F238E27FC236}">
                <a16:creationId xmlns:a16="http://schemas.microsoft.com/office/drawing/2014/main" id="{4756EFA5-0FBE-A845-A9FE-288C71348203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7"/>
          <a:srcRect/>
          <a:stretch>
            <a:fillRect/>
          </a:stretch>
        </p:blipFill>
        <p:spPr bwMode="auto">
          <a:xfrm>
            <a:off x="7110756" y="1825625"/>
            <a:ext cx="3683901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368900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1">
            <a:extLst>
              <a:ext uri="{FF2B5EF4-FFF2-40B4-BE49-F238E27FC236}">
                <a16:creationId xmlns:a16="http://schemas.microsoft.com/office/drawing/2014/main" id="{112A404F-528F-AE45-899E-76B77D1565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8694" y="365760"/>
            <a:ext cx="10895106" cy="57721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spcBef>
                <a:spcPct val="0"/>
              </a:spcBef>
              <a:spcAft>
                <a:spcPts val="600"/>
              </a:spcAft>
              <a:tabLst>
                <a:tab pos="1689100" algn="l"/>
              </a:tabLst>
            </a:pPr>
            <a:r>
              <a:rPr lang="en-US" altLang="zh-CN" sz="4000" dirty="0" err="1">
                <a:latin typeface="+mj-lt"/>
                <a:ea typeface="+mj-ea"/>
                <a:cs typeface="+mj-cs"/>
              </a:rPr>
              <a:t>Cientista</a:t>
            </a:r>
            <a:r>
              <a:rPr lang="en-US" altLang="zh-CN" sz="4000" dirty="0">
                <a:latin typeface="+mj-lt"/>
                <a:ea typeface="+mj-ea"/>
                <a:cs typeface="+mj-cs"/>
              </a:rPr>
              <a:t> de Dados: </a:t>
            </a:r>
            <a:r>
              <a:rPr lang="en-US" altLang="zh-CN" sz="4000" dirty="0" err="1">
                <a:latin typeface="+mj-lt"/>
                <a:ea typeface="+mj-ea"/>
                <a:cs typeface="+mj-cs"/>
              </a:rPr>
              <a:t>Profissão</a:t>
            </a:r>
            <a:r>
              <a:rPr lang="en-US" altLang="zh-CN" sz="4000" dirty="0">
                <a:latin typeface="+mj-lt"/>
                <a:ea typeface="+mj-ea"/>
                <a:cs typeface="+mj-cs"/>
              </a:rPr>
              <a:t> dos </a:t>
            </a:r>
            <a:r>
              <a:rPr lang="en-US" altLang="zh-CN" sz="4000" dirty="0" err="1">
                <a:latin typeface="+mj-lt"/>
                <a:ea typeface="+mj-ea"/>
                <a:cs typeface="+mj-cs"/>
              </a:rPr>
              <a:t>anos</a:t>
            </a:r>
            <a:r>
              <a:rPr lang="en-US" altLang="zh-CN" sz="4000" dirty="0">
                <a:latin typeface="+mj-lt"/>
                <a:ea typeface="+mj-ea"/>
                <a:cs typeface="+mj-cs"/>
              </a:rPr>
              <a:t> 20xx?</a:t>
            </a:r>
          </a:p>
        </p:txBody>
      </p:sp>
      <p:pic>
        <p:nvPicPr>
          <p:cNvPr id="31" name="Picture 3">
            <a:extLst>
              <a:ext uri="{FF2B5EF4-FFF2-40B4-BE49-F238E27FC236}">
                <a16:creationId xmlns:a16="http://schemas.microsoft.com/office/drawing/2014/main" id="{23392B26-B33D-6A43-A9E0-FFA8E595488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751785" y="1185864"/>
            <a:ext cx="10688430" cy="552052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766192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8D6434-B380-554F-9B49-8189533A5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Cientista de Dados: valores fundamentais </a:t>
            </a:r>
          </a:p>
        </p:txBody>
      </p:sp>
      <p:graphicFrame>
        <p:nvGraphicFramePr>
          <p:cNvPr id="18" name="Espaço Reservado para Conteúdo 3">
            <a:extLst>
              <a:ext uri="{FF2B5EF4-FFF2-40B4-BE49-F238E27FC236}">
                <a16:creationId xmlns:a16="http://schemas.microsoft.com/office/drawing/2014/main" id="{4590FA72-2DF7-4F12-A4BE-E28F1DDF9B1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534894" y="1583332"/>
          <a:ext cx="6577106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3">
            <a:extLst>
              <a:ext uri="{FF2B5EF4-FFF2-40B4-BE49-F238E27FC236}">
                <a16:creationId xmlns:a16="http://schemas.microsoft.com/office/drawing/2014/main" id="{C388317A-CD4D-6C48-8FFF-CAB86A45EDF3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7"/>
          <a:srcRect/>
          <a:stretch>
            <a:fillRect/>
          </a:stretch>
        </p:blipFill>
        <p:spPr bwMode="auto">
          <a:xfrm>
            <a:off x="7459767" y="1825625"/>
            <a:ext cx="2985879" cy="4351338"/>
          </a:xfrm>
          <a:prstGeom prst="rect">
            <a:avLst/>
          </a:prstGeom>
          <a:noFill/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AAF75D89-AEAF-E746-B172-EA11FF65E887}"/>
              </a:ext>
            </a:extLst>
          </p:cNvPr>
          <p:cNvSpPr txBox="1"/>
          <p:nvPr/>
        </p:nvSpPr>
        <p:spPr>
          <a:xfrm>
            <a:off x="617465" y="5715298"/>
            <a:ext cx="20467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Hillary Mason </a:t>
            </a:r>
          </a:p>
          <a:p>
            <a:r>
              <a:rPr lang="pt-BR" sz="1600" dirty="0"/>
              <a:t>Cientista de Dados </a:t>
            </a:r>
          </a:p>
          <a:p>
            <a:r>
              <a:rPr lang="pt-BR" sz="1600" dirty="0" err="1"/>
              <a:t>Accel</a:t>
            </a: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3284047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6238B23-7848-4B0F-BFFC-7C0E6C3051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977E703-46B3-4517-877D-764259CE50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6F22691-4426-4E20-AA0B-79FA8FDF9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2817FC22-87C9-154C-9AF9-DD9D4FE22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012" y="-365785"/>
            <a:ext cx="5413250" cy="2175365"/>
          </a:xfrm>
        </p:spPr>
        <p:txBody>
          <a:bodyPr anchor="ctr">
            <a:normAutofit/>
          </a:bodyPr>
          <a:lstStyle/>
          <a:p>
            <a:r>
              <a:rPr lang="pt-BR" dirty="0"/>
              <a:t>Oportunidade</a:t>
            </a:r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43C963C2-5F3C-674E-9B75-0923957F46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tretch>
            <a:fillRect/>
          </a:stretch>
        </p:blipFill>
        <p:spPr bwMode="auto">
          <a:xfrm>
            <a:off x="6178578" y="32912"/>
            <a:ext cx="5587806" cy="5701843"/>
          </a:xfrm>
          <a:prstGeom prst="rect">
            <a:avLst/>
          </a:prstGeom>
          <a:noFill/>
        </p:spPr>
      </p:pic>
      <p:pic>
        <p:nvPicPr>
          <p:cNvPr id="23" name="Picture 3">
            <a:extLst>
              <a:ext uri="{FF2B5EF4-FFF2-40B4-BE49-F238E27FC236}">
                <a16:creationId xmlns:a16="http://schemas.microsoft.com/office/drawing/2014/main" id="{D57F5898-EB6B-544B-B9C4-D822CDBE57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9874754" y="2939298"/>
            <a:ext cx="1809245" cy="2742815"/>
          </a:xfrm>
          <a:prstGeom prst="rect">
            <a:avLst/>
          </a:prstGeom>
          <a:noFill/>
        </p:spPr>
      </p:pic>
      <p:sp>
        <p:nvSpPr>
          <p:cNvPr id="24" name="TextBox 1">
            <a:extLst>
              <a:ext uri="{FF2B5EF4-FFF2-40B4-BE49-F238E27FC236}">
                <a16:creationId xmlns:a16="http://schemas.microsoft.com/office/drawing/2014/main" id="{48D896A4-4AC0-9849-AFCA-09FBC1466590}"/>
              </a:ext>
            </a:extLst>
          </p:cNvPr>
          <p:cNvSpPr txBox="1"/>
          <p:nvPr/>
        </p:nvSpPr>
        <p:spPr>
          <a:xfrm>
            <a:off x="270013" y="2956432"/>
            <a:ext cx="6064466" cy="1394741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>
              <a:lnSpc>
                <a:spcPts val="2800"/>
              </a:lnSpc>
              <a:tabLst/>
            </a:pPr>
            <a:r>
              <a:rPr lang="en-US" altLang="zh-CN" sz="2000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Information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has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gone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from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scarce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to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superabundant.</a:t>
            </a:r>
          </a:p>
          <a:p>
            <a:pPr>
              <a:lnSpc>
                <a:spcPts val="2700"/>
              </a:lnSpc>
              <a:tabLst/>
            </a:pPr>
            <a:r>
              <a:rPr lang="en-US" altLang="zh-CN" sz="2000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That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brings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huge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i="1" dirty="0">
                <a:solidFill>
                  <a:srgbClr val="000000"/>
                </a:solidFill>
                <a:latin typeface="Songti SC" pitchFamily="18" charset="0"/>
                <a:cs typeface="Songti SC" pitchFamily="18" charset="0"/>
              </a:rPr>
              <a:t>new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benefits,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says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Kenneth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Cukier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—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but also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i="1" dirty="0">
                <a:solidFill>
                  <a:srgbClr val="000000"/>
                </a:solidFill>
                <a:latin typeface="Arial" pitchFamily="18" charset="0"/>
                <a:cs typeface="Arial" pitchFamily="18" charset="0"/>
              </a:rPr>
              <a:t>big</a:t>
            </a:r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headaches.</a:t>
            </a:r>
          </a:p>
          <a:p>
            <a:pPr>
              <a:lnSpc>
                <a:spcPts val="2700"/>
              </a:lnSpc>
              <a:tabLst/>
            </a:pPr>
            <a:r>
              <a:rPr lang="en-US" altLang="zh-CN" sz="1200" i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The Economist, Feb. 27th, 2010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B884D666-51AA-DB4C-97BF-E851B7029C0E}"/>
              </a:ext>
            </a:extLst>
          </p:cNvPr>
          <p:cNvSpPr/>
          <p:nvPr/>
        </p:nvSpPr>
        <p:spPr>
          <a:xfrm>
            <a:off x="270012" y="2200113"/>
            <a:ext cx="4426165" cy="5998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4500"/>
              </a:lnSpc>
              <a:tabLst/>
            </a:pPr>
            <a:r>
              <a:rPr lang="en-US" altLang="zh-CN" sz="2400" b="1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Data, data everywhere</a:t>
            </a:r>
          </a:p>
        </p:txBody>
      </p:sp>
    </p:spTree>
    <p:extLst>
      <p:ext uri="{BB962C8B-B14F-4D97-AF65-F5344CB8AC3E}">
        <p14:creationId xmlns:p14="http://schemas.microsoft.com/office/powerpoint/2010/main" val="42475285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0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6" name="Picture 12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7" name="Rectangle 14">
            <a:extLst>
              <a:ext uri="{FF2B5EF4-FFF2-40B4-BE49-F238E27FC236}">
                <a16:creationId xmlns:a16="http://schemas.microsoft.com/office/drawing/2014/main" id="{310E06F9-9F12-4D1B-92C0-4B30818D0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8" name="Rectangle 16">
            <a:extLst>
              <a:ext uri="{FF2B5EF4-FFF2-40B4-BE49-F238E27FC236}">
                <a16:creationId xmlns:a16="http://schemas.microsoft.com/office/drawing/2014/main" id="{7DA29CF3-8B8B-4DDF-A19B-72E0059DD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9" name="Group 18">
            <a:extLst>
              <a:ext uri="{FF2B5EF4-FFF2-40B4-BE49-F238E27FC236}">
                <a16:creationId xmlns:a16="http://schemas.microsoft.com/office/drawing/2014/main" id="{7AFE7A50-2D5F-4DF3-B28D-A8F7E624D8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326F236B-5DB7-4DCD-947A-8DDD0C7699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6CC716D4-FE59-42BE-AA9B-254EF6C1B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46D803DD-C089-1E4B-97C6-B2D8EBDB9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5562600" cy="260789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err="1"/>
              <a:t>Habilidades</a:t>
            </a:r>
            <a:r>
              <a:rPr lang="en-US" dirty="0"/>
              <a:t> de um(a) </a:t>
            </a:r>
            <a:r>
              <a:rPr lang="en-US" dirty="0" err="1"/>
              <a:t>Cientista</a:t>
            </a:r>
            <a:r>
              <a:rPr lang="en-US" dirty="0"/>
              <a:t> de Dados</a:t>
            </a:r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9112C83F-9741-F448-924F-52C260322B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 bwMode="auto">
          <a:xfrm>
            <a:off x="6969126" y="89548"/>
            <a:ext cx="5128614" cy="655414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427885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97F7562-DBE2-4729-835D-1486BBB437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2627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CE0245F-7D4D-413E-940B-1D9D9A171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627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BB11B77-16CE-4796-9677-F0ED67FCE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F26510D-AF6F-45BA-9996-9EA0F149D0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E04EA3F-927A-42F5-96EF-44DCE9786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46D803DD-C089-1E4B-97C6-B2D8EBDB9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8125" y="831328"/>
            <a:ext cx="4323376" cy="291269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 err="1"/>
              <a:t>Cientista</a:t>
            </a:r>
            <a:r>
              <a:rPr lang="en-US" sz="3600" dirty="0"/>
              <a:t> de Dados:</a:t>
            </a:r>
            <a:br>
              <a:rPr lang="en-US" sz="3600" dirty="0"/>
            </a:br>
            <a:r>
              <a:rPr lang="en-US" sz="3600" dirty="0" err="1"/>
              <a:t>Realidade</a:t>
            </a:r>
            <a:r>
              <a:rPr lang="en-US" sz="3600" dirty="0"/>
              <a:t> </a:t>
            </a:r>
            <a:r>
              <a:rPr lang="en-US" sz="3600" dirty="0" err="1"/>
              <a:t>em</a:t>
            </a:r>
            <a:r>
              <a:rPr lang="en-US" sz="3600" dirty="0"/>
              <a:t> 202x?</a:t>
            </a:r>
          </a:p>
        </p:txBody>
      </p:sp>
      <p:pic>
        <p:nvPicPr>
          <p:cNvPr id="11" name="Picture 3">
            <a:extLst>
              <a:ext uri="{FF2B5EF4-FFF2-40B4-BE49-F238E27FC236}">
                <a16:creationId xmlns:a16="http://schemas.microsoft.com/office/drawing/2014/main" id="{7F437B29-63C9-0044-A998-1E7F60818A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tretch>
            <a:fillRect/>
          </a:stretch>
        </p:blipFill>
        <p:spPr bwMode="auto">
          <a:xfrm>
            <a:off x="368069" y="454042"/>
            <a:ext cx="7416799" cy="556259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958630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0F2A77-661B-C144-BA0D-64EAE03F2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Ciência de Dados: bastidores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C491E2-3816-A04C-8ED3-C413F89EA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4778" y="1500188"/>
            <a:ext cx="5722938" cy="2719540"/>
          </a:xfrm>
          <a:prstGeom prst="rect">
            <a:avLst/>
          </a:prstGeom>
          <a:noFill/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724BF93D-766E-4A4D-A7DC-6D54AB5F94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1825" y="4511040"/>
            <a:ext cx="3048000" cy="1981200"/>
          </a:xfrm>
          <a:prstGeom prst="rect">
            <a:avLst/>
          </a:prstGeom>
          <a:noFill/>
        </p:spPr>
      </p:pic>
      <p:pic>
        <p:nvPicPr>
          <p:cNvPr id="6" name="Picture 3">
            <a:extLst>
              <a:ext uri="{FF2B5EF4-FFF2-40B4-BE49-F238E27FC236}">
                <a16:creationId xmlns:a16="http://schemas.microsoft.com/office/drawing/2014/main" id="{1F7C54AF-6E0E-8249-BAA4-B937F92154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97363" y="4511040"/>
            <a:ext cx="3263900" cy="1981200"/>
          </a:xfrm>
          <a:prstGeom prst="rect">
            <a:avLst/>
          </a:prstGeom>
          <a:noFill/>
        </p:spPr>
      </p:pic>
      <p:pic>
        <p:nvPicPr>
          <p:cNvPr id="7" name="Picture 3">
            <a:extLst>
              <a:ext uri="{FF2B5EF4-FFF2-40B4-BE49-F238E27FC236}">
                <a16:creationId xmlns:a16="http://schemas.microsoft.com/office/drawing/2014/main" id="{FD33832B-295D-2249-A3A4-ADB5122604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786688" y="4511040"/>
            <a:ext cx="4191000" cy="1981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643237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7CC9ED-57A2-429E-8FD9-D55F47275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3EF0E40-AEB8-4DF7-A67A-7317B3BF9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8138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F503683-9690-CA40-B0D9-C3A2BBA5C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6992"/>
            <a:ext cx="4953000" cy="2308608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Pensamento Estatístico</a:t>
            </a:r>
          </a:p>
        </p:txBody>
      </p:sp>
      <p:sp>
        <p:nvSpPr>
          <p:cNvPr id="4" name="TextBox 1">
            <a:extLst>
              <a:ext uri="{FF2B5EF4-FFF2-40B4-BE49-F238E27FC236}">
                <a16:creationId xmlns:a16="http://schemas.microsoft.com/office/drawing/2014/main" id="{426E9BCB-BE5E-D24D-9DA3-D983C779046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2819400"/>
            <a:ext cx="4952681" cy="3460964"/>
          </a:xfrm>
          <a:prstGeom prst="rect">
            <a:avLst/>
          </a:prstGeom>
        </p:spPr>
        <p:txBody>
          <a:bodyPr lIns="0" tIns="0" rIns="0" rtlCol="0" anchor="ctr">
            <a:normAutofit/>
          </a:bodyPr>
          <a:lstStyle/>
          <a:p>
            <a:pPr>
              <a:lnSpc>
                <a:spcPct val="100000"/>
              </a:lnSpc>
              <a:tabLst>
                <a:tab pos="342900" algn="l"/>
              </a:tabLst>
            </a:pP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 modo de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raciocínio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inclui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tanto o </a:t>
            </a:r>
            <a:r>
              <a:rPr lang="en-US" altLang="zh-CN" sz="1300" i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raciocínio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i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lógico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i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quanto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i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i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analítico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</a:p>
          <a:p>
            <a:pPr lvl="1">
              <a:lnSpc>
                <a:spcPct val="100000"/>
              </a:lnSpc>
              <a:tabLst>
                <a:tab pos="342900" algn="l"/>
              </a:tabLst>
            </a:pP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avaliar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altLang="zh-CN" sz="13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totalidade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um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problema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bem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como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suas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partes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altLang="zh-CN" sz="13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componentes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 </a:t>
            </a:r>
          </a:p>
          <a:p>
            <a:pPr lvl="1">
              <a:lnSpc>
                <a:spcPct val="100000"/>
              </a:lnSpc>
              <a:tabLst>
                <a:tab pos="342900" algn="l"/>
              </a:tabLst>
            </a:pP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procura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avaliar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efeitos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mudança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mais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variáveis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  <a:p>
            <a:pPr>
              <a:lnSpc>
                <a:spcPct val="100000"/>
              </a:lnSpc>
              <a:tabLst>
                <a:tab pos="342900" algn="l"/>
              </a:tabLst>
            </a:pP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abordagem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tenta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entender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não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apenas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i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problemas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altLang="zh-CN" sz="1300" i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soluções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</a:p>
          <a:p>
            <a:pPr lvl="1">
              <a:lnSpc>
                <a:spcPct val="100000"/>
              </a:lnSpc>
              <a:tabLst>
                <a:tab pos="342900" algn="l"/>
              </a:tabLst>
            </a:pP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mas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também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processos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envolvidos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suas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variações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  <a:p>
            <a:pPr>
              <a:lnSpc>
                <a:spcPct val="100000"/>
              </a:lnSpc>
              <a:tabLst>
                <a:tab pos="342900" algn="l"/>
              </a:tabLst>
            </a:pP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valioso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trabalho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Big Data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quando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combinado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experiência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prática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comunicação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pPr lvl="1">
              <a:lnSpc>
                <a:spcPct val="100000"/>
              </a:lnSpc>
              <a:tabLst>
                <a:tab pos="342900" algn="l"/>
              </a:tabLst>
            </a:pP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p.ex.: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aproximadamente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50%  dos pares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vêm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jornalismo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rádio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tv ... </a:t>
            </a:r>
          </a:p>
          <a:p>
            <a:pPr lvl="1">
              <a:lnSpc>
                <a:spcPct val="100000"/>
              </a:lnSpc>
              <a:tabLst>
                <a:tab pos="342900" algn="l"/>
              </a:tabLst>
            </a:pP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programadores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normalmente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não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pensam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3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assim</a:t>
            </a:r>
            <a:r>
              <a:rPr lang="en-US" altLang="zh-CN" sz="13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39BAE37-B96C-4F71-BC0F-C5F3C7DFDE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6955029" y="1"/>
            <a:ext cx="5236971" cy="6858000"/>
            <a:chOff x="20829" y="1"/>
            <a:chExt cx="5236971" cy="6857999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F586E638-2324-405E-9DF6-E3DDA81B8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2954E671-967A-4B9A-8F60-B0834D07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pic>
        <p:nvPicPr>
          <p:cNvPr id="5" name="Picture 3">
            <a:extLst>
              <a:ext uri="{FF2B5EF4-FFF2-40B4-BE49-F238E27FC236}">
                <a16:creationId xmlns:a16="http://schemas.microsoft.com/office/drawing/2014/main" id="{2FEC7C74-C903-E24F-9A8B-800B2D7EB4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187261" y="2842254"/>
            <a:ext cx="5954622" cy="144399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197496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8" name="Rectangle 13">
            <a:extLst>
              <a:ext uri="{FF2B5EF4-FFF2-40B4-BE49-F238E27FC236}">
                <a16:creationId xmlns:a16="http://schemas.microsoft.com/office/drawing/2014/main" id="{297F7562-DBE2-4729-835D-1486BBB437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2627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9" name="Rectangle 15">
            <a:extLst>
              <a:ext uri="{FF2B5EF4-FFF2-40B4-BE49-F238E27FC236}">
                <a16:creationId xmlns:a16="http://schemas.microsoft.com/office/drawing/2014/main" id="{DCE0245F-7D4D-413E-940B-1D9D9A171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627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0" name="Group 17">
            <a:extLst>
              <a:ext uri="{FF2B5EF4-FFF2-40B4-BE49-F238E27FC236}">
                <a16:creationId xmlns:a16="http://schemas.microsoft.com/office/drawing/2014/main" id="{5BB11B77-16CE-4796-9677-F0ED67FCE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EF26510D-AF6F-45BA-9996-9EA0F149D0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5E04EA3F-927A-42F5-96EF-44DCE9786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4" name="Título 3">
            <a:extLst>
              <a:ext uri="{FF2B5EF4-FFF2-40B4-BE49-F238E27FC236}">
                <a16:creationId xmlns:a16="http://schemas.microsoft.com/office/drawing/2014/main" id="{39755415-8950-4246-9F2D-8376C390B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013" y="1324954"/>
            <a:ext cx="4323376" cy="16182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err="1"/>
              <a:t>Disciplinas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Ciência</a:t>
            </a:r>
            <a:r>
              <a:rPr lang="en-US" dirty="0"/>
              <a:t> de Dados</a:t>
            </a: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2AE7C562-E60E-4544-BC0E-6B39D4C88F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tretch>
            <a:fillRect/>
          </a:stretch>
        </p:blipFill>
        <p:spPr bwMode="auto">
          <a:xfrm>
            <a:off x="4558703" y="1028700"/>
            <a:ext cx="7416798" cy="556259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09443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859312-A869-284B-B103-26364E479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0"/>
            <a:ext cx="11274612" cy="1000125"/>
          </a:xfrm>
        </p:spPr>
        <p:txBody>
          <a:bodyPr/>
          <a:lstStyle/>
          <a:p>
            <a:r>
              <a:rPr lang="pt-BR"/>
              <a:t>Fluxo de Ciência de Dados</a:t>
            </a:r>
            <a:endParaRPr lang="pt-BR" dirty="0"/>
          </a:p>
        </p:txBody>
      </p:sp>
      <p:pic>
        <p:nvPicPr>
          <p:cNvPr id="21" name="Imagem 20" descr="Diagrama&#10;&#10;Descrição gerada automaticamente">
            <a:extLst>
              <a:ext uri="{FF2B5EF4-FFF2-40B4-BE49-F238E27FC236}">
                <a16:creationId xmlns:a16="http://schemas.microsoft.com/office/drawing/2014/main" id="{3A34D057-A027-F34E-9AD6-86FFB379E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375" y="790518"/>
            <a:ext cx="8722519" cy="592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3387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10E06F9-9F12-4D1B-92C0-4B30818D0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F5EFE88-F6A7-4B53-AF99-227DFC56A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30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F9AF5CF-AE21-453A-8D3F-6D9FC64A1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58395" y="0"/>
            <a:ext cx="618138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3A7FD815-1C74-4447-AA21-8A83342FF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4785546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Quem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é</a:t>
            </a:r>
            <a:r>
              <a:rPr lang="en-US" dirty="0">
                <a:solidFill>
                  <a:srgbClr val="FFFFFF"/>
                </a:solidFill>
              </a:rPr>
              <a:t> o </a:t>
            </a:r>
            <a:r>
              <a:rPr lang="en-US" dirty="0" err="1">
                <a:solidFill>
                  <a:srgbClr val="FFFFFF"/>
                </a:solidFill>
              </a:rPr>
              <a:t>cientista</a:t>
            </a:r>
            <a:r>
              <a:rPr lang="en-US" dirty="0">
                <a:solidFill>
                  <a:srgbClr val="FFFFFF"/>
                </a:solidFill>
              </a:rPr>
              <a:t> de dados?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E79AECD-175A-4F8E-98CE-F42417E11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6955029" y="1"/>
            <a:ext cx="5236971" cy="6858000"/>
            <a:chOff x="20829" y="1"/>
            <a:chExt cx="5236971" cy="6857999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84486F97-4C7D-4D9F-9D44-D94D553A4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30" name="Picture 20">
              <a:extLst>
                <a:ext uri="{FF2B5EF4-FFF2-40B4-BE49-F238E27FC236}">
                  <a16:creationId xmlns:a16="http://schemas.microsoft.com/office/drawing/2014/main" id="{34DFF9E9-1483-4F2A-AC73-917348B9A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CD89C5A6-E7DA-9245-AE26-B918089E5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6130763" y="2012732"/>
            <a:ext cx="5927888" cy="363083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27642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ED5E97A-D21B-4AA4-83CF-DA3A380E30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8AF5706D-4464-450F-93F4-853EDF68C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E0FB244-C158-43A9-AD7A-05DC5BBF6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36B89FFC-43B9-4A42-930E-16FEC52D0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6992"/>
            <a:ext cx="5638800" cy="24610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Algumas</a:t>
            </a:r>
            <a:r>
              <a:rPr lang="en-US" dirty="0"/>
              <a:t> “</a:t>
            </a:r>
            <a:r>
              <a:rPr lang="en-US" dirty="0" err="1"/>
              <a:t>pedras</a:t>
            </a:r>
            <a:r>
              <a:rPr lang="en-US" dirty="0"/>
              <a:t>” no </a:t>
            </a:r>
            <a:r>
              <a:rPr lang="en-US" dirty="0" err="1"/>
              <a:t>caminho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3619B2C-78DF-7547-A816-0CB2011C85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81447" y="2670771"/>
            <a:ext cx="5924153" cy="3797761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r>
              <a:rPr lang="pt-BR" sz="1600" b="1" dirty="0"/>
              <a:t>Data </a:t>
            </a:r>
            <a:r>
              <a:rPr lang="pt-BR" sz="1600" b="1" dirty="0" err="1"/>
              <a:t>wrangling</a:t>
            </a:r>
            <a:r>
              <a:rPr lang="pt-BR" sz="1600" b="1" dirty="0"/>
              <a:t> </a:t>
            </a:r>
            <a:r>
              <a:rPr lang="pt-BR" sz="1600" dirty="0"/>
              <a:t>ou </a:t>
            </a:r>
            <a:r>
              <a:rPr lang="pt-BR" sz="1600" b="1" dirty="0"/>
              <a:t>data </a:t>
            </a:r>
            <a:r>
              <a:rPr lang="pt-BR" sz="1600" b="1" dirty="0" err="1"/>
              <a:t>preparation</a:t>
            </a:r>
            <a:r>
              <a:rPr lang="pt-BR" sz="1600" b="1" dirty="0"/>
              <a:t> </a:t>
            </a:r>
            <a:r>
              <a:rPr lang="pt-BR" sz="1600" dirty="0"/>
              <a:t>– significa </a:t>
            </a:r>
            <a:r>
              <a:rPr lang="pt-BR" sz="1600" i="1" dirty="0"/>
              <a:t>preparação de dados</a:t>
            </a:r>
            <a:r>
              <a:rPr lang="pt-BR" sz="1600" dirty="0"/>
              <a:t>. </a:t>
            </a:r>
          </a:p>
          <a:p>
            <a:pPr lvl="1"/>
            <a:r>
              <a:rPr lang="pt-BR" sz="1400" dirty="0"/>
              <a:t>Conceito recente e diz respeito ao ato de </a:t>
            </a:r>
            <a:r>
              <a:rPr lang="pt-BR" sz="1400" b="1" dirty="0"/>
              <a:t>coletar</a:t>
            </a:r>
            <a:r>
              <a:rPr lang="pt-BR" sz="1400" dirty="0"/>
              <a:t>, </a:t>
            </a:r>
            <a:r>
              <a:rPr lang="pt-BR" sz="1400" b="1" dirty="0"/>
              <a:t>limpar</a:t>
            </a:r>
            <a:r>
              <a:rPr lang="pt-BR" sz="1400" dirty="0"/>
              <a:t>, </a:t>
            </a:r>
            <a:r>
              <a:rPr lang="pt-BR" sz="1400" b="1" dirty="0"/>
              <a:t>normalizar</a:t>
            </a:r>
            <a:r>
              <a:rPr lang="pt-BR" sz="1400" dirty="0"/>
              <a:t>, </a:t>
            </a:r>
            <a:r>
              <a:rPr lang="pt-BR" sz="1400" b="1" dirty="0"/>
              <a:t>combinar</a:t>
            </a:r>
            <a:r>
              <a:rPr lang="pt-BR" sz="1400" dirty="0"/>
              <a:t>, </a:t>
            </a:r>
            <a:r>
              <a:rPr lang="pt-BR" sz="1400" b="1" dirty="0"/>
              <a:t>estruturar</a:t>
            </a:r>
            <a:r>
              <a:rPr lang="pt-BR" sz="1400" dirty="0"/>
              <a:t> e </a:t>
            </a:r>
            <a:r>
              <a:rPr lang="pt-BR" sz="1400" b="1" dirty="0"/>
              <a:t>organizar</a:t>
            </a:r>
            <a:r>
              <a:rPr lang="pt-BR" sz="1400" dirty="0"/>
              <a:t> os dados que serão analisados.</a:t>
            </a:r>
          </a:p>
          <a:p>
            <a:r>
              <a:rPr lang="pt-BR" sz="1600" dirty="0"/>
              <a:t>Aproximadamente 80% do custo dos projetos relacionados à análise de dados (</a:t>
            </a:r>
            <a:r>
              <a:rPr lang="pt-BR" sz="1600" b="1" dirty="0"/>
              <a:t>tempo</a:t>
            </a:r>
            <a:r>
              <a:rPr lang="pt-BR" sz="1600" dirty="0"/>
              <a:t> </a:t>
            </a:r>
            <a:r>
              <a:rPr lang="pt-BR" sz="1600" b="1" dirty="0"/>
              <a:t>+</a:t>
            </a:r>
            <a:r>
              <a:rPr lang="pt-BR" sz="1600" dirty="0"/>
              <a:t> </a:t>
            </a:r>
            <a:r>
              <a:rPr lang="pt-BR" sz="1600" b="1" dirty="0"/>
              <a:t>dinheiro</a:t>
            </a:r>
            <a:r>
              <a:rPr lang="pt-BR" sz="1600" dirty="0"/>
              <a:t>) são gastos na preparação destes dados (</a:t>
            </a:r>
            <a:r>
              <a:rPr lang="pt-BR" sz="1600" b="1" dirty="0"/>
              <a:t>data </a:t>
            </a:r>
            <a:r>
              <a:rPr lang="pt-BR" sz="1600" b="1" dirty="0" err="1"/>
              <a:t>wrangling</a:t>
            </a:r>
            <a:r>
              <a:rPr lang="pt-BR" sz="1600" dirty="0"/>
              <a:t>) - principalmente nas questões de </a:t>
            </a:r>
            <a:r>
              <a:rPr lang="pt-BR" sz="1600" b="1" dirty="0"/>
              <a:t>limpeza</a:t>
            </a:r>
            <a:r>
              <a:rPr lang="pt-BR" sz="1600" dirty="0"/>
              <a:t> e garantia de </a:t>
            </a:r>
            <a:r>
              <a:rPr lang="pt-BR" sz="1600" b="1" dirty="0"/>
              <a:t>qualidade</a:t>
            </a:r>
            <a:r>
              <a:rPr lang="pt-BR" sz="1600" dirty="0"/>
              <a:t>.</a:t>
            </a:r>
          </a:p>
          <a:p>
            <a:r>
              <a:rPr lang="pt-BR" sz="1600" dirty="0"/>
              <a:t>Infelizmente, os orçamentos </a:t>
            </a:r>
            <a:r>
              <a:rPr lang="pt-BR" sz="1800" dirty="0"/>
              <a:t>relativos</a:t>
            </a:r>
            <a:r>
              <a:rPr lang="pt-BR" sz="1600" dirty="0"/>
              <a:t> a dados tendem a entrar em frameworks que só podem ser utilizadas após a sua limpeza.</a:t>
            </a:r>
          </a:p>
        </p:txBody>
      </p:sp>
      <p:pic>
        <p:nvPicPr>
          <p:cNvPr id="6" name="Espaço Reservado para Conteúdo 5" descr="Uma imagem contendo corrente, perto, em pé&#10;&#10;Descrição gerada automaticamente">
            <a:extLst>
              <a:ext uri="{FF2B5EF4-FFF2-40B4-BE49-F238E27FC236}">
                <a16:creationId xmlns:a16="http://schemas.microsoft.com/office/drawing/2014/main" id="{5B965ECC-0A47-2944-BDD9-94D6570ECFE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5"/>
          <a:srcRect l="34397" r="13911"/>
          <a:stretch/>
        </p:blipFill>
        <p:spPr>
          <a:xfrm>
            <a:off x="6861048" y="1"/>
            <a:ext cx="5330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3007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0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5" name="Picture 12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6" name="Rectangle 14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8" name="Group 18">
            <a:extLst>
              <a:ext uri="{FF2B5EF4-FFF2-40B4-BE49-F238E27FC236}">
                <a16:creationId xmlns:a16="http://schemas.microsoft.com/office/drawing/2014/main" id="{8B308828-4749-4D6D-9CEA-433D2BD27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A43358F-8AF6-45AF-B1D4-3EA84DDE7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3B887FE-73E4-4849-9FF5-BEBA04068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0DADC141-2CF4-4D22-BFEF-05FB358E4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228" y="685800"/>
            <a:ext cx="108204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2B6F44E-8CEA-CD4A-92F5-0F24F890A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066800"/>
            <a:ext cx="5410200" cy="19970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 err="1"/>
              <a:t>Ultrapassando</a:t>
            </a:r>
            <a:r>
              <a:rPr lang="en-US" sz="3600" dirty="0"/>
              <a:t> </a:t>
            </a:r>
            <a:r>
              <a:rPr lang="en-US" sz="3600" dirty="0" err="1"/>
              <a:t>obstáculos</a:t>
            </a:r>
            <a:r>
              <a:rPr lang="en-US" sz="3600" dirty="0"/>
              <a:t> para </a:t>
            </a:r>
            <a:r>
              <a:rPr lang="en-US" sz="3600" dirty="0" err="1"/>
              <a:t>obter</a:t>
            </a:r>
            <a:r>
              <a:rPr lang="en-US" sz="3600" dirty="0"/>
              <a:t> “dados”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3661B50-8203-7B4D-8672-ADC3EECA78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3200400"/>
            <a:ext cx="5410200" cy="259080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400"/>
              <a:t>“Criar" (gerar) os próprios dados, através de instrumentos (p.ex. questionários, surveys , etc.)</a:t>
            </a:r>
          </a:p>
          <a:p>
            <a:pPr>
              <a:lnSpc>
                <a:spcPct val="100000"/>
              </a:lnSpc>
            </a:pPr>
            <a:r>
              <a:rPr lang="en-US" sz="1400"/>
              <a:t>Obter os dados através de APIs web, interfaces providas por bases de dados e por várias aplicações web modernas (incluindo Twitter, Facebook, dentre outras).</a:t>
            </a:r>
          </a:p>
          <a:p>
            <a:pPr>
              <a:lnSpc>
                <a:spcPct val="100000"/>
              </a:lnSpc>
            </a:pPr>
            <a:r>
              <a:rPr lang="en-US" sz="1400"/>
              <a:t>Bases de dados "abertas", repositórios de dados, etc. (p.ex.: https://www.cienciaedados.com/o-poder-do-open-data/)</a:t>
            </a:r>
          </a:p>
          <a:p>
            <a:pPr>
              <a:lnSpc>
                <a:spcPct val="100000"/>
              </a:lnSpc>
            </a:pPr>
            <a:r>
              <a:rPr lang="en-US" sz="1400"/>
              <a:t>Extrair as informações de arquivos (p.ex. PDF).</a:t>
            </a:r>
          </a:p>
          <a:p>
            <a:pPr>
              <a:lnSpc>
                <a:spcPct val="100000"/>
              </a:lnSpc>
            </a:pPr>
            <a:r>
              <a:rPr lang="en-US" sz="1400"/>
              <a:t>Extrair informações de telas dos sites (scraping).</a:t>
            </a:r>
          </a:p>
        </p:txBody>
      </p:sp>
      <p:pic>
        <p:nvPicPr>
          <p:cNvPr id="6" name="Espaço Reservado para Conteúdo 5" descr="Desenho de pessoa com guarda-chuva&#10;&#10;Descrição gerada automaticamente com confiança média">
            <a:extLst>
              <a:ext uri="{FF2B5EF4-FFF2-40B4-BE49-F238E27FC236}">
                <a16:creationId xmlns:a16="http://schemas.microsoft.com/office/drawing/2014/main" id="{07D7E6E0-B900-B548-938C-FFFB9D35355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7010400" y="1939846"/>
            <a:ext cx="4209625" cy="2978308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6B1A643D-548D-114E-B7C0-335FD4E559F6}"/>
              </a:ext>
            </a:extLst>
          </p:cNvPr>
          <p:cNvSpPr/>
          <p:nvPr/>
        </p:nvSpPr>
        <p:spPr>
          <a:xfrm>
            <a:off x="7724071" y="4901650"/>
            <a:ext cx="332334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100" dirty="0" err="1"/>
              <a:t>https</a:t>
            </a:r>
            <a:r>
              <a:rPr lang="pt-BR" sz="1100" dirty="0"/>
              <a:t>://</a:t>
            </a:r>
            <a:r>
              <a:rPr lang="pt-BR" sz="1100" dirty="0" err="1"/>
              <a:t>portal.fiocruz.br</a:t>
            </a:r>
            <a:r>
              <a:rPr lang="pt-BR" sz="1100" dirty="0"/>
              <a:t>/</a:t>
            </a:r>
            <a:r>
              <a:rPr lang="pt-BR" sz="1100" dirty="0" err="1"/>
              <a:t>ciencia</a:t>
            </a:r>
            <a:r>
              <a:rPr lang="pt-BR" sz="1100" dirty="0"/>
              <a:t>-aberta-na-</a:t>
            </a:r>
            <a:r>
              <a:rPr lang="pt-BR" sz="1100" dirty="0" err="1"/>
              <a:t>fiocruz</a:t>
            </a:r>
            <a:endParaRPr lang="pt-BR" sz="1100" dirty="0"/>
          </a:p>
        </p:txBody>
      </p:sp>
    </p:spTree>
    <p:extLst>
      <p:ext uri="{BB962C8B-B14F-4D97-AF65-F5344CB8AC3E}">
        <p14:creationId xmlns:p14="http://schemas.microsoft.com/office/powerpoint/2010/main" val="9239684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>
            <a:extLst>
              <a:ext uri="{FF2B5EF4-FFF2-40B4-BE49-F238E27FC236}">
                <a16:creationId xmlns:a16="http://schemas.microsoft.com/office/drawing/2014/main" id="{344E0862-78CA-BE40-AEE5-DC0F9FF3C6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05483" y="629707"/>
            <a:ext cx="2329361" cy="2906889"/>
          </a:xfrm>
          <a:prstGeom prst="rect">
            <a:avLst/>
          </a:prstGeom>
          <a:noFill/>
        </p:spPr>
      </p:pic>
      <p:pic>
        <p:nvPicPr>
          <p:cNvPr id="6" name="Picture 3">
            <a:extLst>
              <a:ext uri="{FF2B5EF4-FFF2-40B4-BE49-F238E27FC236}">
                <a16:creationId xmlns:a16="http://schemas.microsoft.com/office/drawing/2014/main" id="{500DBC75-F509-4B49-B20A-8BA0DD94C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34844" y="228373"/>
            <a:ext cx="7157156" cy="6401254"/>
          </a:xfrm>
          <a:prstGeom prst="rect">
            <a:avLst/>
          </a:prstGeom>
          <a:noFill/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5373CC7F-1CB8-A04F-A9E9-BF56DDE93BCA}"/>
              </a:ext>
            </a:extLst>
          </p:cNvPr>
          <p:cNvSpPr txBox="1"/>
          <p:nvPr/>
        </p:nvSpPr>
        <p:spPr>
          <a:xfrm>
            <a:off x="157163" y="328613"/>
            <a:ext cx="20215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err="1">
                <a:solidFill>
                  <a:srgbClr val="A6A6A6"/>
                </a:solidFill>
                <a:latin typeface="Arial Unicode MS" pitchFamily="18" charset="0"/>
                <a:cs typeface="Arial Unicode MS" pitchFamily="18" charset="0"/>
              </a:rPr>
              <a:t>Exemplo</a:t>
            </a:r>
            <a:endParaRPr lang="en-US" altLang="zh-CN" sz="3600" b="1" dirty="0">
              <a:solidFill>
                <a:srgbClr val="A6A6A6"/>
              </a:solidFill>
              <a:latin typeface="Arial Unicode MS" pitchFamily="18" charset="0"/>
              <a:cs typeface="Arial Unicode MS" pitchFamily="18" charset="0"/>
            </a:endParaRPr>
          </a:p>
          <a:p>
            <a:endParaRPr lang="pt-BR" sz="3600" dirty="0"/>
          </a:p>
        </p:txBody>
      </p:sp>
    </p:spTree>
    <p:extLst>
      <p:ext uri="{BB962C8B-B14F-4D97-AF65-F5344CB8AC3E}">
        <p14:creationId xmlns:p14="http://schemas.microsoft.com/office/powerpoint/2010/main" val="3102957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54AD66-335B-424B-A3ED-B8C367B85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Era do Big Data</a:t>
            </a:r>
          </a:p>
        </p:txBody>
      </p:sp>
      <p:sp>
        <p:nvSpPr>
          <p:cNvPr id="4" name="Freeform 3">
            <a:hlinkClick r:id="rId2"/>
            <a:extLst>
              <a:ext uri="{FF2B5EF4-FFF2-40B4-BE49-F238E27FC236}">
                <a16:creationId xmlns:a16="http://schemas.microsoft.com/office/drawing/2014/main" id="{CD1A7C6E-3F26-FA44-97AB-BA2D96247706}"/>
              </a:ext>
            </a:extLst>
          </p:cNvPr>
          <p:cNvSpPr/>
          <p:nvPr/>
        </p:nvSpPr>
        <p:spPr>
          <a:xfrm>
            <a:off x="-400050" y="3429000"/>
            <a:ext cx="12992100" cy="6609588"/>
          </a:xfrm>
          <a:custGeom>
            <a:avLst/>
            <a:gdLst>
              <a:gd name="connsiteX0" fmla="*/ 0 w 12992100"/>
              <a:gd name="connsiteY0" fmla="*/ 6609588 h 6609588"/>
              <a:gd name="connsiteX1" fmla="*/ 12992100 w 12992100"/>
              <a:gd name="connsiteY1" fmla="*/ 6609588 h 6609588"/>
              <a:gd name="connsiteX2" fmla="*/ 12992100 w 12992100"/>
              <a:gd name="connsiteY2" fmla="*/ 0 h 6609588"/>
              <a:gd name="connsiteX3" fmla="*/ 0 w 12992100"/>
              <a:gd name="connsiteY3" fmla="*/ 0 h 6609588"/>
              <a:gd name="connsiteX4" fmla="*/ 0 w 12992100"/>
              <a:gd name="connsiteY4" fmla="*/ 6609588 h 660958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2992100" h="6609588">
                <a:moveTo>
                  <a:pt x="0" y="6609588"/>
                </a:moveTo>
                <a:lnTo>
                  <a:pt x="12992100" y="6609588"/>
                </a:lnTo>
                <a:lnTo>
                  <a:pt x="12992100" y="0"/>
                </a:lnTo>
                <a:lnTo>
                  <a:pt x="0" y="0"/>
                </a:lnTo>
                <a:lnTo>
                  <a:pt x="0" y="6609588"/>
                </a:lnTo>
              </a:path>
            </a:pathLst>
          </a:custGeom>
          <a:solidFill>
            <a:srgbClr val="C8CACA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Freeform 3">
            <a:extLst>
              <a:ext uri="{FF2B5EF4-FFF2-40B4-BE49-F238E27FC236}">
                <a16:creationId xmlns:a16="http://schemas.microsoft.com/office/drawing/2014/main" id="{1898E451-99E7-7548-B829-076547BA41A4}"/>
              </a:ext>
            </a:extLst>
          </p:cNvPr>
          <p:cNvSpPr/>
          <p:nvPr/>
        </p:nvSpPr>
        <p:spPr>
          <a:xfrm>
            <a:off x="152007" y="7956550"/>
            <a:ext cx="5924324" cy="365759"/>
          </a:xfrm>
          <a:custGeom>
            <a:avLst/>
            <a:gdLst>
              <a:gd name="connsiteX0" fmla="*/ 0 w 5924324"/>
              <a:gd name="connsiteY0" fmla="*/ 365759 h 365759"/>
              <a:gd name="connsiteX1" fmla="*/ 5924324 w 5924324"/>
              <a:gd name="connsiteY1" fmla="*/ 365759 h 365759"/>
              <a:gd name="connsiteX2" fmla="*/ 5924324 w 5924324"/>
              <a:gd name="connsiteY2" fmla="*/ 0 h 365759"/>
              <a:gd name="connsiteX3" fmla="*/ 0 w 5924324"/>
              <a:gd name="connsiteY3" fmla="*/ 0 h 365759"/>
              <a:gd name="connsiteX4" fmla="*/ 0 w 5924324"/>
              <a:gd name="connsiteY4" fmla="*/ 365759 h 36575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5924324" h="365759">
                <a:moveTo>
                  <a:pt x="0" y="365759"/>
                </a:moveTo>
                <a:lnTo>
                  <a:pt x="5924324" y="365759"/>
                </a:lnTo>
                <a:lnTo>
                  <a:pt x="5924324" y="0"/>
                </a:lnTo>
                <a:lnTo>
                  <a:pt x="0" y="0"/>
                </a:lnTo>
                <a:lnTo>
                  <a:pt x="0" y="365759"/>
                </a:lnTo>
              </a:path>
            </a:pathLst>
          </a:custGeom>
          <a:solidFill>
            <a:srgbClr val="7F7F7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509F8DB-6279-1747-A9BF-CFB893FAE8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06003"/>
            <a:ext cx="12192000" cy="4186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F6558038-C4B2-B64F-BB38-3070C23A1C58}"/>
              </a:ext>
            </a:extLst>
          </p:cNvPr>
          <p:cNvSpPr txBox="1"/>
          <p:nvPr/>
        </p:nvSpPr>
        <p:spPr>
          <a:xfrm>
            <a:off x="4030133" y="6733794"/>
            <a:ext cx="3917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E4A4E3D3-7978-D044-BC7B-DD7D314003E2}"/>
              </a:ext>
            </a:extLst>
          </p:cNvPr>
          <p:cNvSpPr txBox="1"/>
          <p:nvPr/>
        </p:nvSpPr>
        <p:spPr>
          <a:xfrm>
            <a:off x="3189760" y="6548768"/>
            <a:ext cx="543297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 err="1"/>
              <a:t>https</a:t>
            </a:r>
            <a:r>
              <a:rPr lang="pt-BR" sz="1050" dirty="0"/>
              <a:t>://</a:t>
            </a:r>
            <a:r>
              <a:rPr lang="pt-BR" sz="1050" dirty="0" err="1"/>
              <a:t>www.csa.gov.sg</a:t>
            </a:r>
            <a:r>
              <a:rPr lang="pt-BR" sz="1050" dirty="0"/>
              <a:t>/</a:t>
            </a:r>
            <a:r>
              <a:rPr lang="pt-BR" sz="1050" dirty="0" err="1"/>
              <a:t>singcert</a:t>
            </a:r>
            <a:r>
              <a:rPr lang="pt-BR" sz="1050" dirty="0"/>
              <a:t>/-/media/</a:t>
            </a:r>
            <a:r>
              <a:rPr lang="pt-BR" sz="1050" dirty="0" err="1"/>
              <a:t>Singcert</a:t>
            </a:r>
            <a:r>
              <a:rPr lang="pt-BR" sz="1050" dirty="0"/>
              <a:t>/</a:t>
            </a:r>
            <a:r>
              <a:rPr lang="pt-BR" sz="1050" dirty="0" err="1"/>
              <a:t>CyberSense</a:t>
            </a:r>
            <a:r>
              <a:rPr lang="pt-BR" sz="1050" dirty="0"/>
              <a:t>/</a:t>
            </a:r>
            <a:r>
              <a:rPr lang="pt-BR" sz="1050" dirty="0" err="1"/>
              <a:t>IDC_DataSphere.png</a:t>
            </a:r>
            <a:endParaRPr lang="pt-BR" sz="1050" dirty="0"/>
          </a:p>
        </p:txBody>
      </p:sp>
    </p:spTree>
    <p:extLst>
      <p:ext uri="{BB962C8B-B14F-4D97-AF65-F5344CB8AC3E}">
        <p14:creationId xmlns:p14="http://schemas.microsoft.com/office/powerpoint/2010/main" val="17502490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F15EE3A3-BB5E-4D4B-BBAD-257A3D8AE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Habilidades mais importantes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A766944-48FA-4D43-AA14-E67FDF755F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4894" y="1525587"/>
            <a:ext cx="5561106" cy="2944813"/>
          </a:xfrm>
        </p:spPr>
        <p:txBody>
          <a:bodyPr>
            <a:normAutofit/>
          </a:bodyPr>
          <a:lstStyle/>
          <a:p>
            <a:r>
              <a:rPr lang="pt-BR" sz="1800" dirty="0"/>
              <a:t>Aprender a utilizar ferramentas programáveis que preparem os dados</a:t>
            </a:r>
          </a:p>
          <a:p>
            <a:r>
              <a:rPr lang="pt-BR" sz="1800" b="1" dirty="0"/>
              <a:t>Aprender a gerar visualizações de dados convincentes</a:t>
            </a:r>
          </a:p>
          <a:p>
            <a:r>
              <a:rPr lang="pt-BR" sz="1800" dirty="0"/>
              <a:t>Aprender a estimar a confiança dos resultados relatados</a:t>
            </a:r>
          </a:p>
          <a:p>
            <a:r>
              <a:rPr lang="pt-BR" sz="1800" dirty="0"/>
              <a:t>Aprender a automatizar o trabalho, tornando a análise repetível</a:t>
            </a:r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A12DE44C-8919-AC47-8EA4-0809D4E90DB5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7361080" y="1425110"/>
            <a:ext cx="3476253" cy="4751853"/>
          </a:xfrm>
          <a:prstGeom prst="rect">
            <a:avLst/>
          </a:prstGeom>
          <a:noFill/>
        </p:spPr>
      </p:pic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956A638D-B6CC-124E-A2AB-794EF7466224}"/>
              </a:ext>
            </a:extLst>
          </p:cNvPr>
          <p:cNvSpPr txBox="1">
            <a:spLocks/>
          </p:cNvSpPr>
          <p:nvPr/>
        </p:nvSpPr>
        <p:spPr>
          <a:xfrm>
            <a:off x="534894" y="4470400"/>
            <a:ext cx="5561106" cy="17949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800" dirty="0"/>
              <a:t>Outras importantes habilidades</a:t>
            </a:r>
          </a:p>
          <a:p>
            <a:pPr lvl="1"/>
            <a:r>
              <a:rPr lang="pt-BR" sz="1600" dirty="0"/>
              <a:t>Modelagem</a:t>
            </a:r>
          </a:p>
          <a:p>
            <a:pPr lvl="1"/>
            <a:r>
              <a:rPr lang="pt-BR" sz="1600" dirty="0" err="1"/>
              <a:t>Algorítmos</a:t>
            </a:r>
            <a:endParaRPr lang="pt-BR" sz="1600" dirty="0"/>
          </a:p>
          <a:p>
            <a:pPr lvl="1"/>
            <a:r>
              <a:rPr lang="pt-BR" sz="1600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26417910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ED8600CD-A7FD-4347-9F33-50678E115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1"/>
            <a:ext cx="11274612" cy="891540"/>
          </a:xfrm>
        </p:spPr>
        <p:txBody>
          <a:bodyPr/>
          <a:lstStyle/>
          <a:p>
            <a:r>
              <a:rPr lang="pt-BR" dirty="0"/>
              <a:t>Balancear “hard </a:t>
            </a:r>
            <a:r>
              <a:rPr lang="pt-BR" dirty="0" err="1"/>
              <a:t>skills</a:t>
            </a:r>
            <a:r>
              <a:rPr lang="pt-BR" dirty="0"/>
              <a:t>” e “soft </a:t>
            </a:r>
            <a:r>
              <a:rPr lang="pt-BR" dirty="0" err="1"/>
              <a:t>skills</a:t>
            </a:r>
            <a:r>
              <a:rPr lang="pt-BR" dirty="0"/>
              <a:t>”</a:t>
            </a:r>
          </a:p>
        </p:txBody>
      </p:sp>
      <p:pic>
        <p:nvPicPr>
          <p:cNvPr id="7" name="Imagem 6" descr="Texto&#10;&#10;Descrição gerada automaticamente">
            <a:extLst>
              <a:ext uri="{FF2B5EF4-FFF2-40B4-BE49-F238E27FC236}">
                <a16:creationId xmlns:a16="http://schemas.microsoft.com/office/drawing/2014/main" id="{765F5ED6-F33C-EF49-AAA5-F85AA38F0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49" y="1131049"/>
            <a:ext cx="8401051" cy="5619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3129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7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9" name="Picture 9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30" name="Rectangle 11">
            <a:extLst>
              <a:ext uri="{FF2B5EF4-FFF2-40B4-BE49-F238E27FC236}">
                <a16:creationId xmlns:a16="http://schemas.microsoft.com/office/drawing/2014/main" id="{310E06F9-9F12-4D1B-92C0-4B30818D0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13">
            <a:extLst>
              <a:ext uri="{FF2B5EF4-FFF2-40B4-BE49-F238E27FC236}">
                <a16:creationId xmlns:a16="http://schemas.microsoft.com/office/drawing/2014/main" id="{7DA29CF3-8B8B-4DDF-A19B-72E0059DD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74D13A0-85ED-6F47-A87D-6E6935A1C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5562600" cy="260789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 err="1"/>
              <a:t>Porque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cientistas</a:t>
            </a:r>
            <a:r>
              <a:rPr lang="en-US" dirty="0"/>
              <a:t> de dados </a:t>
            </a:r>
            <a:r>
              <a:rPr lang="en-US" dirty="0" err="1"/>
              <a:t>necessitam</a:t>
            </a:r>
            <a:r>
              <a:rPr lang="en-US" dirty="0"/>
              <a:t> de ferramentas de </a:t>
            </a:r>
            <a:r>
              <a:rPr lang="en-US" dirty="0" err="1"/>
              <a:t>visualização</a:t>
            </a:r>
            <a:r>
              <a:rPr lang="en-US" dirty="0"/>
              <a:t>?</a:t>
            </a:r>
          </a:p>
        </p:txBody>
      </p:sp>
      <p:grpSp>
        <p:nvGrpSpPr>
          <p:cNvPr id="32" name="Group 15">
            <a:extLst>
              <a:ext uri="{FF2B5EF4-FFF2-40B4-BE49-F238E27FC236}">
                <a16:creationId xmlns:a16="http://schemas.microsoft.com/office/drawing/2014/main" id="{2C96D671-CB09-4A40-87DE-E5042068B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67025" y="76200"/>
            <a:ext cx="3997615" cy="6816079"/>
            <a:chOff x="8059620" y="41922"/>
            <a:chExt cx="3997615" cy="6816077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21A0628A-CD3B-450E-BF5A-04678A41E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96386AA-8B39-4EAE-8E84-F62C12CCE9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pic>
        <p:nvPicPr>
          <p:cNvPr id="3" name="Picture 3">
            <a:extLst>
              <a:ext uri="{FF2B5EF4-FFF2-40B4-BE49-F238E27FC236}">
                <a16:creationId xmlns:a16="http://schemas.microsoft.com/office/drawing/2014/main" id="{7550B5C5-7265-4147-9CCF-A6B12D306A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/>
          </a:blip>
          <a:srcRect r="2" b="5252"/>
          <a:stretch/>
        </p:blipFill>
        <p:spPr bwMode="auto">
          <a:xfrm>
            <a:off x="6671775" y="891938"/>
            <a:ext cx="5046291" cy="5046291"/>
          </a:xfrm>
          <a:custGeom>
            <a:avLst/>
            <a:gdLst/>
            <a:ahLst/>
            <a:cxnLst/>
            <a:rect l="l" t="t" r="r" b="b"/>
            <a:pathLst>
              <a:path w="4800600" h="4800600">
                <a:moveTo>
                  <a:pt x="2400300" y="0"/>
                </a:moveTo>
                <a:cubicBezTo>
                  <a:pt x="3725949" y="0"/>
                  <a:pt x="4800600" y="1074651"/>
                  <a:pt x="4800600" y="2400300"/>
                </a:cubicBezTo>
                <a:cubicBezTo>
                  <a:pt x="4800600" y="3725949"/>
                  <a:pt x="3725949" y="4800600"/>
                  <a:pt x="2400300" y="4800600"/>
                </a:cubicBezTo>
                <a:cubicBezTo>
                  <a:pt x="1074651" y="4800600"/>
                  <a:pt x="0" y="3725949"/>
                  <a:pt x="0" y="2400300"/>
                </a:cubicBezTo>
                <a:cubicBezTo>
                  <a:pt x="0" y="1074651"/>
                  <a:pt x="1074651" y="0"/>
                  <a:pt x="2400300" y="0"/>
                </a:cubicBez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40876469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B7CC9ED-57A2-429E-8FD9-D55F47275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3EF0E40-AEB8-4DF7-A67A-7317B3BF9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8138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6AAF94D-E9EF-CC44-BB45-0548A82E7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6992"/>
            <a:ext cx="4953000" cy="230860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>
                <a:solidFill>
                  <a:srgbClr val="FFFFFF"/>
                </a:solidFill>
              </a:rPr>
              <a:t>Porque os cientistas de dados necessitam de ferramentas de visualização?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7F68727-C15E-7549-95F4-67689A3A2BA3}"/>
              </a:ext>
            </a:extLst>
          </p:cNvPr>
          <p:cNvSpPr txBox="1"/>
          <p:nvPr/>
        </p:nvSpPr>
        <p:spPr>
          <a:xfrm>
            <a:off x="838200" y="2819400"/>
            <a:ext cx="4952681" cy="34609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just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</a:rPr>
              <a:t>Dar </a:t>
            </a:r>
            <a:r>
              <a:rPr lang="en-US" i="1" dirty="0" err="1">
                <a:solidFill>
                  <a:srgbClr val="FFFFFF"/>
                </a:solidFill>
              </a:rPr>
              <a:t>sentido</a:t>
            </a:r>
            <a:r>
              <a:rPr lang="en-US" i="1" dirty="0">
                <a:solidFill>
                  <a:srgbClr val="FFFFFF"/>
                </a:solidFill>
              </a:rPr>
              <a:t> </a:t>
            </a:r>
            <a:r>
              <a:rPr lang="en-US" i="1" dirty="0" err="1">
                <a:solidFill>
                  <a:srgbClr val="FFFFFF"/>
                </a:solidFill>
              </a:rPr>
              <a:t>aos</a:t>
            </a:r>
            <a:r>
              <a:rPr lang="en-US" i="1" dirty="0">
                <a:solidFill>
                  <a:srgbClr val="FFFFFF"/>
                </a:solidFill>
              </a:rPr>
              <a:t> dados </a:t>
            </a:r>
            <a:r>
              <a:rPr lang="en-US" i="1" dirty="0" err="1">
                <a:solidFill>
                  <a:srgbClr val="FFFFFF"/>
                </a:solidFill>
              </a:rPr>
              <a:t>ganhou</a:t>
            </a:r>
            <a:r>
              <a:rPr lang="en-US" i="1" dirty="0">
                <a:solidFill>
                  <a:srgbClr val="FFFFFF"/>
                </a:solidFill>
              </a:rPr>
              <a:t> </a:t>
            </a:r>
            <a:r>
              <a:rPr lang="en-US" i="1" dirty="0" err="1">
                <a:solidFill>
                  <a:srgbClr val="FFFFFF"/>
                </a:solidFill>
              </a:rPr>
              <a:t>grande</a:t>
            </a:r>
            <a:r>
              <a:rPr lang="en-US" i="1" dirty="0">
                <a:solidFill>
                  <a:srgbClr val="FFFFFF"/>
                </a:solidFill>
              </a:rPr>
              <a:t> </a:t>
            </a:r>
            <a:r>
              <a:rPr lang="en-US" i="1" dirty="0" err="1">
                <a:solidFill>
                  <a:srgbClr val="FFFFFF"/>
                </a:solidFill>
              </a:rPr>
              <a:t>importância</a:t>
            </a:r>
            <a:r>
              <a:rPr lang="en-US" i="1" dirty="0">
                <a:solidFill>
                  <a:srgbClr val="FFFFFF"/>
                </a:solidFill>
              </a:rPr>
              <a:t> </a:t>
            </a:r>
            <a:r>
              <a:rPr lang="en-US" i="1" dirty="0" err="1">
                <a:solidFill>
                  <a:srgbClr val="FFFFFF"/>
                </a:solidFill>
              </a:rPr>
              <a:t>neste</a:t>
            </a:r>
            <a:r>
              <a:rPr lang="en-US" i="1" dirty="0">
                <a:solidFill>
                  <a:srgbClr val="FFFFFF"/>
                </a:solidFill>
              </a:rPr>
              <a:t> </a:t>
            </a:r>
            <a:r>
              <a:rPr lang="en-US" i="1" dirty="0" err="1">
                <a:solidFill>
                  <a:srgbClr val="FFFFFF"/>
                </a:solidFill>
              </a:rPr>
              <a:t>século</a:t>
            </a:r>
            <a:r>
              <a:rPr lang="en-US" i="1" dirty="0">
                <a:solidFill>
                  <a:srgbClr val="FFFFFF"/>
                </a:solidFill>
              </a:rPr>
              <a:t> 21.</a:t>
            </a:r>
          </a:p>
          <a:p>
            <a:pPr algn="just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i="1" dirty="0" err="1">
                <a:solidFill>
                  <a:srgbClr val="FFFFFF"/>
                </a:solidFill>
              </a:rPr>
              <a:t>Programar</a:t>
            </a:r>
            <a:r>
              <a:rPr lang="en-US" i="1" dirty="0">
                <a:solidFill>
                  <a:srgbClr val="FFFFFF"/>
                </a:solidFill>
              </a:rPr>
              <a:t> </a:t>
            </a:r>
            <a:r>
              <a:rPr lang="en-US" i="1" dirty="0" err="1">
                <a:solidFill>
                  <a:srgbClr val="FFFFFF"/>
                </a:solidFill>
              </a:rPr>
              <a:t>é</a:t>
            </a:r>
            <a:r>
              <a:rPr lang="en-US" i="1" dirty="0">
                <a:solidFill>
                  <a:srgbClr val="FFFFFF"/>
                </a:solidFill>
              </a:rPr>
              <a:t> </a:t>
            </a:r>
            <a:r>
              <a:rPr lang="en-US" i="1" dirty="0" err="1">
                <a:solidFill>
                  <a:srgbClr val="FFFFFF"/>
                </a:solidFill>
              </a:rPr>
              <a:t>uma</a:t>
            </a:r>
            <a:r>
              <a:rPr lang="en-US" i="1" dirty="0">
                <a:solidFill>
                  <a:srgbClr val="FFFFFF"/>
                </a:solidFill>
              </a:rPr>
              <a:t> das </a:t>
            </a:r>
            <a:r>
              <a:rPr lang="en-US" i="1" dirty="0" err="1">
                <a:solidFill>
                  <a:srgbClr val="FFFFFF"/>
                </a:solidFill>
              </a:rPr>
              <a:t>formas</a:t>
            </a:r>
            <a:r>
              <a:rPr lang="en-US" i="1" dirty="0">
                <a:solidFill>
                  <a:srgbClr val="FFFFFF"/>
                </a:solidFill>
              </a:rPr>
              <a:t> de se </a:t>
            </a:r>
            <a:r>
              <a:rPr lang="en-US" i="1" dirty="0" err="1">
                <a:solidFill>
                  <a:srgbClr val="FFFFFF"/>
                </a:solidFill>
              </a:rPr>
              <a:t>manusear</a:t>
            </a:r>
            <a:r>
              <a:rPr lang="en-US" i="1" dirty="0">
                <a:solidFill>
                  <a:srgbClr val="FFFFFF"/>
                </a:solidFill>
              </a:rPr>
              <a:t> </a:t>
            </a:r>
            <a:r>
              <a:rPr lang="en-US" i="1" dirty="0" err="1">
                <a:solidFill>
                  <a:srgbClr val="FFFFFF"/>
                </a:solidFill>
              </a:rPr>
              <a:t>os</a:t>
            </a:r>
            <a:r>
              <a:rPr lang="en-US" i="1" dirty="0">
                <a:solidFill>
                  <a:srgbClr val="FFFFFF"/>
                </a:solidFill>
              </a:rPr>
              <a:t> dados </a:t>
            </a:r>
            <a:r>
              <a:rPr lang="en-US" i="1" dirty="0" err="1">
                <a:solidFill>
                  <a:srgbClr val="FFFFFF"/>
                </a:solidFill>
              </a:rPr>
              <a:t>disponíveis</a:t>
            </a:r>
            <a:r>
              <a:rPr lang="en-US" i="1" dirty="0">
                <a:solidFill>
                  <a:srgbClr val="FFFFFF"/>
                </a:solidFill>
              </a:rPr>
              <a:t> e </a:t>
            </a:r>
            <a:r>
              <a:rPr lang="en-US" i="1" dirty="0" err="1">
                <a:solidFill>
                  <a:srgbClr val="FFFFFF"/>
                </a:solidFill>
              </a:rPr>
              <a:t>torná</a:t>
            </a:r>
            <a:r>
              <a:rPr lang="en-US" i="1" dirty="0">
                <a:solidFill>
                  <a:srgbClr val="FFFFFF"/>
                </a:solidFill>
              </a:rPr>
              <a:t>-los </a:t>
            </a:r>
            <a:r>
              <a:rPr lang="en-US" i="1" dirty="0" err="1">
                <a:solidFill>
                  <a:srgbClr val="FFFFFF"/>
                </a:solidFill>
              </a:rPr>
              <a:t>utilizável</a:t>
            </a:r>
            <a:r>
              <a:rPr lang="en-US" i="1" dirty="0">
                <a:solidFill>
                  <a:srgbClr val="FFFFFF"/>
                </a:solidFill>
              </a:rPr>
              <a:t>. </a:t>
            </a:r>
          </a:p>
          <a:p>
            <a:pPr algn="just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i="1" dirty="0" err="1">
                <a:solidFill>
                  <a:srgbClr val="FFFFFF"/>
                </a:solidFill>
              </a:rPr>
              <a:t>Entretanto</a:t>
            </a:r>
            <a:r>
              <a:rPr lang="en-US" i="1" dirty="0">
                <a:solidFill>
                  <a:srgbClr val="FFFFFF"/>
                </a:solidFill>
              </a:rPr>
              <a:t>, </a:t>
            </a:r>
            <a:r>
              <a:rPr lang="en-US" i="1" dirty="0" err="1">
                <a:solidFill>
                  <a:srgbClr val="FFFFFF"/>
                </a:solidFill>
              </a:rPr>
              <a:t>nem</a:t>
            </a:r>
            <a:r>
              <a:rPr lang="en-US" i="1" dirty="0">
                <a:solidFill>
                  <a:srgbClr val="FFFFFF"/>
                </a:solidFill>
              </a:rPr>
              <a:t> </a:t>
            </a:r>
            <a:r>
              <a:rPr lang="en-US" i="1" dirty="0" err="1">
                <a:solidFill>
                  <a:srgbClr val="FFFFFF"/>
                </a:solidFill>
              </a:rPr>
              <a:t>todo</a:t>
            </a:r>
            <a:r>
              <a:rPr lang="en-US" i="1" dirty="0">
                <a:solidFill>
                  <a:srgbClr val="FFFFFF"/>
                </a:solidFill>
              </a:rPr>
              <a:t> </a:t>
            </a:r>
            <a:r>
              <a:rPr lang="en-US" i="1" dirty="0" err="1">
                <a:solidFill>
                  <a:srgbClr val="FFFFFF"/>
                </a:solidFill>
              </a:rPr>
              <a:t>mundo</a:t>
            </a:r>
            <a:r>
              <a:rPr lang="en-US" i="1" dirty="0">
                <a:solidFill>
                  <a:srgbClr val="FFFFFF"/>
                </a:solidFill>
              </a:rPr>
              <a:t> </a:t>
            </a:r>
            <a:r>
              <a:rPr lang="en-US" i="1" dirty="0" err="1">
                <a:solidFill>
                  <a:srgbClr val="FFFFFF"/>
                </a:solidFill>
              </a:rPr>
              <a:t>é</a:t>
            </a:r>
            <a:r>
              <a:rPr lang="en-US" i="1" dirty="0">
                <a:solidFill>
                  <a:srgbClr val="FFFFFF"/>
                </a:solidFill>
              </a:rPr>
              <a:t> “</a:t>
            </a:r>
            <a:r>
              <a:rPr lang="en-US" i="1" dirty="0" err="1">
                <a:solidFill>
                  <a:srgbClr val="FFFFFF"/>
                </a:solidFill>
              </a:rPr>
              <a:t>programador</a:t>
            </a:r>
            <a:r>
              <a:rPr lang="en-US" i="1" dirty="0">
                <a:solidFill>
                  <a:srgbClr val="FFFFFF"/>
                </a:solidFill>
              </a:rPr>
              <a:t>” e para </a:t>
            </a:r>
            <a:r>
              <a:rPr lang="en-US" i="1" dirty="0" err="1">
                <a:solidFill>
                  <a:srgbClr val="FFFFFF"/>
                </a:solidFill>
              </a:rPr>
              <a:t>tais</a:t>
            </a:r>
            <a:r>
              <a:rPr lang="en-US" i="1" dirty="0">
                <a:solidFill>
                  <a:srgbClr val="FFFFFF"/>
                </a:solidFill>
              </a:rPr>
              <a:t> </a:t>
            </a:r>
            <a:r>
              <a:rPr lang="en-US" i="1" dirty="0" err="1">
                <a:solidFill>
                  <a:srgbClr val="FFFFFF"/>
                </a:solidFill>
              </a:rPr>
              <a:t>pessoas</a:t>
            </a:r>
            <a:r>
              <a:rPr lang="en-US" i="1" dirty="0">
                <a:solidFill>
                  <a:srgbClr val="FFFFFF"/>
                </a:solidFill>
              </a:rPr>
              <a:t> </a:t>
            </a:r>
            <a:r>
              <a:rPr lang="en-US" i="1" dirty="0" err="1">
                <a:solidFill>
                  <a:srgbClr val="FFFFFF"/>
                </a:solidFill>
              </a:rPr>
              <a:t>os</a:t>
            </a:r>
            <a:r>
              <a:rPr lang="en-US" i="1" dirty="0">
                <a:solidFill>
                  <a:srgbClr val="FFFFFF"/>
                </a:solidFill>
              </a:rPr>
              <a:t> </a:t>
            </a:r>
            <a:r>
              <a:rPr lang="en-US" i="1" dirty="0" err="1">
                <a:solidFill>
                  <a:srgbClr val="FFFFFF"/>
                </a:solidFill>
              </a:rPr>
              <a:t>cientistas</a:t>
            </a:r>
            <a:r>
              <a:rPr lang="en-US" i="1" dirty="0">
                <a:solidFill>
                  <a:srgbClr val="FFFFFF"/>
                </a:solidFill>
              </a:rPr>
              <a:t> de dados </a:t>
            </a:r>
            <a:r>
              <a:rPr lang="en-US" i="1" dirty="0" err="1">
                <a:solidFill>
                  <a:srgbClr val="FFFFFF"/>
                </a:solidFill>
              </a:rPr>
              <a:t>podem</a:t>
            </a:r>
            <a:r>
              <a:rPr lang="en-US" i="1" dirty="0">
                <a:solidFill>
                  <a:srgbClr val="FFFFFF"/>
                </a:solidFill>
              </a:rPr>
              <a:t> usar ferramentas de </a:t>
            </a:r>
            <a:r>
              <a:rPr lang="en-US" i="1" dirty="0" err="1">
                <a:solidFill>
                  <a:srgbClr val="FFFFFF"/>
                </a:solidFill>
              </a:rPr>
              <a:t>visualização</a:t>
            </a:r>
            <a:r>
              <a:rPr lang="en-US" i="1" dirty="0">
                <a:solidFill>
                  <a:srgbClr val="FFFFFF"/>
                </a:solidFill>
              </a:rPr>
              <a:t> de dados para “</a:t>
            </a:r>
            <a:r>
              <a:rPr lang="en-US" i="1" dirty="0" err="1">
                <a:solidFill>
                  <a:srgbClr val="FFFFFF"/>
                </a:solidFill>
              </a:rPr>
              <a:t>contar</a:t>
            </a:r>
            <a:r>
              <a:rPr lang="en-US" i="1" dirty="0">
                <a:solidFill>
                  <a:srgbClr val="FFFFFF"/>
                </a:solidFill>
              </a:rPr>
              <a:t> </a:t>
            </a:r>
            <a:r>
              <a:rPr lang="en-US" i="1" dirty="0" err="1">
                <a:solidFill>
                  <a:srgbClr val="FFFFFF"/>
                </a:solidFill>
              </a:rPr>
              <a:t>estórias</a:t>
            </a:r>
            <a:r>
              <a:rPr lang="en-US" i="1" dirty="0">
                <a:solidFill>
                  <a:srgbClr val="FFFFFF"/>
                </a:solidFill>
              </a:rPr>
              <a:t>” .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39BAE37-B96C-4F71-BC0F-C5F3C7DFDE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6955029" y="1"/>
            <a:ext cx="5236971" cy="6858000"/>
            <a:chOff x="20829" y="1"/>
            <a:chExt cx="5236971" cy="6857999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586E638-2324-405E-9DF6-E3DDA81B8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28" name="Picture 20">
              <a:extLst>
                <a:ext uri="{FF2B5EF4-FFF2-40B4-BE49-F238E27FC236}">
                  <a16:creationId xmlns:a16="http://schemas.microsoft.com/office/drawing/2014/main" id="{2954E671-967A-4B9A-8F60-B0834D07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D98FEEC-BD7C-2942-87B6-77041F984A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6776437" y="1878762"/>
            <a:ext cx="4817466" cy="309522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510367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0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6" name="Picture 12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7" name="Rectangle 14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8" name="Rectangle 16">
            <a:extLst>
              <a:ext uri="{FF2B5EF4-FFF2-40B4-BE49-F238E27FC236}">
                <a16:creationId xmlns:a16="http://schemas.microsoft.com/office/drawing/2014/main" id="{8B7CC9ED-57A2-429E-8FD9-D55F47275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18">
            <a:extLst>
              <a:ext uri="{FF2B5EF4-FFF2-40B4-BE49-F238E27FC236}">
                <a16:creationId xmlns:a16="http://schemas.microsoft.com/office/drawing/2014/main" id="{A3EF0E40-AEB8-4DF7-A67A-7317B3BF9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8138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E5741A8-DE38-5C47-99BD-73A53AE94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6992"/>
            <a:ext cx="4953000" cy="23086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Visualização de dados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3302D46-FEF3-D941-9560-1A52EFEEDC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819400"/>
            <a:ext cx="4952681" cy="34609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>
                <a:solidFill>
                  <a:srgbClr val="FFFFFF"/>
                </a:solidFill>
              </a:rPr>
              <a:t>Visualização de dados é a apresentação de informações quantitativas em uma forma gráfica. </a:t>
            </a:r>
          </a:p>
          <a:p>
            <a:r>
              <a:rPr lang="en-US" sz="1800">
                <a:solidFill>
                  <a:srgbClr val="FFFFFF"/>
                </a:solidFill>
              </a:rPr>
              <a:t>As visualizações de dados transformam conjuntos de dados (datasets) em visuais para o cérebro humano entender e processar.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39BAE37-B96C-4F71-BC0F-C5F3C7DFDE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6955029" y="1"/>
            <a:ext cx="5236971" cy="6858000"/>
            <a:chOff x="20829" y="1"/>
            <a:chExt cx="5236971" cy="6857999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F586E638-2324-405E-9DF6-E3DDA81B8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30" name="Picture 22">
              <a:extLst>
                <a:ext uri="{FF2B5EF4-FFF2-40B4-BE49-F238E27FC236}">
                  <a16:creationId xmlns:a16="http://schemas.microsoft.com/office/drawing/2014/main" id="{2954E671-967A-4B9A-8F60-B0834D07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pic>
        <p:nvPicPr>
          <p:cNvPr id="6" name="Espaço Reservado para Conteúdo 5" descr="Interface gráfica do usuário, Diagrama&#10;&#10;Descrição gerada automaticamente">
            <a:extLst>
              <a:ext uri="{FF2B5EF4-FFF2-40B4-BE49-F238E27FC236}">
                <a16:creationId xmlns:a16="http://schemas.microsoft.com/office/drawing/2014/main" id="{878A7EB4-EA3F-0442-9EBB-A2A426DC0C4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776437" y="2372553"/>
            <a:ext cx="4817466" cy="2107640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368EA0CD-4A6A-EF4E-82A7-A0DA8A17910D}"/>
              </a:ext>
            </a:extLst>
          </p:cNvPr>
          <p:cNvSpPr/>
          <p:nvPr/>
        </p:nvSpPr>
        <p:spPr>
          <a:xfrm>
            <a:off x="1007086" y="6581001"/>
            <a:ext cx="35573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u="sng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https://infogram.com/pt/pagina/visualizacao-de-dados</a:t>
            </a:r>
            <a:r>
              <a:rPr lang="pt-BR" sz="1200" dirty="0">
                <a:solidFill>
                  <a:schemeClr val="bg1"/>
                </a:solidFill>
                <a:effectLst/>
              </a:rPr>
              <a:t> </a:t>
            </a:r>
            <a:endParaRPr lang="pt-BR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00309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CBC54F-DE7E-B141-8210-DB24F1A33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Boas visualizações contam boas “estórias”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F2B0C0B-3250-0643-A2C2-8F3B9FE616D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Boas visualizações: </a:t>
            </a:r>
            <a:r>
              <a:rPr lang="pt-BR" b="1" i="1" dirty="0"/>
              <a:t>comunicação + ciência de dados + design</a:t>
            </a:r>
          </a:p>
          <a:p>
            <a:r>
              <a:rPr lang="pt-BR" dirty="0"/>
              <a:t>Utilizadas para descobrir fatos e tendências desconhecidos</a:t>
            </a:r>
          </a:p>
          <a:p>
            <a:r>
              <a:rPr lang="pt-BR" dirty="0"/>
              <a:t>Entregam informações importantes sobre conteúdos complicados de </a:t>
            </a:r>
            <a:r>
              <a:rPr lang="pt-BR" i="1" dirty="0" err="1"/>
              <a:t>datasets</a:t>
            </a:r>
            <a:r>
              <a:rPr lang="pt-BR" dirty="0"/>
              <a:t> de maneiras significativas e intuitivas</a:t>
            </a:r>
          </a:p>
          <a:p>
            <a:r>
              <a:rPr lang="pt-BR" dirty="0"/>
              <a:t>Eduard </a:t>
            </a:r>
            <a:r>
              <a:rPr lang="pt-BR" dirty="0" err="1"/>
              <a:t>Tufte</a:t>
            </a:r>
            <a:endParaRPr lang="pt-BR" dirty="0"/>
          </a:p>
          <a:p>
            <a:pPr lvl="1"/>
            <a:r>
              <a:rPr lang="pt-BR" dirty="0"/>
              <a:t>”Ideias complexas comunicadas com clareza, precisão e eficiência" </a:t>
            </a:r>
          </a:p>
        </p:txBody>
      </p:sp>
      <p:pic>
        <p:nvPicPr>
          <p:cNvPr id="10" name="Espaço Reservado para Conteúdo 9" descr="Diagrama, Diagrama de Venn&#10;&#10;Descrição gerada automaticamente">
            <a:extLst>
              <a:ext uri="{FF2B5EF4-FFF2-40B4-BE49-F238E27FC236}">
                <a16:creationId xmlns:a16="http://schemas.microsoft.com/office/drawing/2014/main" id="{48F46FFB-1AB3-BA4F-B082-3525017ED8C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44909" y="1691323"/>
            <a:ext cx="5388396" cy="4773009"/>
          </a:xfr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D02A31D4-BC12-7749-8C4F-889F6BEDCF14}"/>
              </a:ext>
            </a:extLst>
          </p:cNvPr>
          <p:cNvSpPr/>
          <p:nvPr/>
        </p:nvSpPr>
        <p:spPr>
          <a:xfrm>
            <a:off x="7453042" y="6492240"/>
            <a:ext cx="35573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u="sng" dirty="0">
                <a:latin typeface="Times New Roman" panose="02020603050405020304" pitchFamily="18" charset="0"/>
                <a:ea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https://infogram.com/pt/pagina/visualizacao-de-dados</a:t>
            </a:r>
            <a:r>
              <a:rPr lang="pt-BR" sz="1200" dirty="0">
                <a:effectLst/>
              </a:rPr>
              <a:t> 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3619138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B7CC9ED-57A2-429E-8FD9-D55F47275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3EF0E40-AEB8-4DF7-A67A-7317B3BF9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8138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AD302DB8-360C-F24E-B3B5-86B068395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6992"/>
            <a:ext cx="4953000" cy="230860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>
                <a:solidFill>
                  <a:srgbClr val="FFFFFF"/>
                </a:solidFill>
              </a:rPr>
              <a:t>Por que a visualização de dados (dataviz) é importante?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012E38E-03FF-A84C-A672-EC256ABC2E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819400"/>
            <a:ext cx="4952681" cy="34609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000" b="1" dirty="0" err="1">
                <a:solidFill>
                  <a:srgbClr val="FFFFFF"/>
                </a:solidFill>
              </a:rPr>
              <a:t>Melhor</a:t>
            </a:r>
            <a:r>
              <a:rPr lang="en-US" sz="1000" b="1" dirty="0">
                <a:solidFill>
                  <a:srgbClr val="FFFFFF"/>
                </a:solidFill>
              </a:rPr>
              <a:t> </a:t>
            </a:r>
            <a:r>
              <a:rPr lang="en-US" sz="1000" b="1" dirty="0" err="1">
                <a:solidFill>
                  <a:srgbClr val="FFFFFF"/>
                </a:solidFill>
              </a:rPr>
              <a:t>tomada</a:t>
            </a:r>
            <a:r>
              <a:rPr lang="en-US" sz="1000" b="1" dirty="0">
                <a:solidFill>
                  <a:srgbClr val="FFFFFF"/>
                </a:solidFill>
              </a:rPr>
              <a:t> de </a:t>
            </a:r>
            <a:r>
              <a:rPr lang="en-US" sz="1000" b="1" dirty="0" err="1">
                <a:solidFill>
                  <a:srgbClr val="FFFFFF"/>
                </a:solidFill>
              </a:rPr>
              <a:t>decisão</a:t>
            </a:r>
            <a:endParaRPr lang="en-US" sz="1000" b="1" dirty="0">
              <a:solidFill>
                <a:srgbClr val="FFFFFF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000" dirty="0" err="1">
                <a:solidFill>
                  <a:srgbClr val="FFFFFF"/>
                </a:solidFill>
              </a:rPr>
              <a:t>Organizações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fazem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melhores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perguntas</a:t>
            </a:r>
            <a:r>
              <a:rPr lang="en-US" sz="1000" dirty="0">
                <a:solidFill>
                  <a:srgbClr val="FFFFFF"/>
                </a:solidFill>
              </a:rPr>
              <a:t> e </a:t>
            </a:r>
            <a:r>
              <a:rPr lang="en-US" sz="1000" dirty="0" err="1">
                <a:solidFill>
                  <a:srgbClr val="FFFFFF"/>
                </a:solidFill>
              </a:rPr>
              <a:t>tomam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melhores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decisões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baseadas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em</a:t>
            </a:r>
            <a:r>
              <a:rPr lang="en-US" sz="1000" dirty="0">
                <a:solidFill>
                  <a:srgbClr val="FFFFFF"/>
                </a:solidFill>
              </a:rPr>
              <a:t> dados.</a:t>
            </a:r>
          </a:p>
          <a:p>
            <a:pPr lvl="1">
              <a:lnSpc>
                <a:spcPct val="100000"/>
              </a:lnSpc>
            </a:pPr>
            <a:r>
              <a:rPr lang="en-US" sz="1000" dirty="0" err="1">
                <a:solidFill>
                  <a:srgbClr val="FFFFFF"/>
                </a:solidFill>
              </a:rPr>
              <a:t>Ênfase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em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monitoramento</a:t>
            </a:r>
            <a:r>
              <a:rPr lang="en-US" sz="1000" dirty="0">
                <a:solidFill>
                  <a:srgbClr val="FFFFFF"/>
                </a:solidFill>
              </a:rPr>
              <a:t> e </a:t>
            </a:r>
            <a:r>
              <a:rPr lang="en-US" sz="1000" dirty="0" err="1">
                <a:solidFill>
                  <a:srgbClr val="FFFFFF"/>
                </a:solidFill>
              </a:rPr>
              <a:t>desempenho</a:t>
            </a:r>
            <a:r>
              <a:rPr lang="en-US" sz="1000" dirty="0">
                <a:solidFill>
                  <a:srgbClr val="FFFFFF"/>
                </a:solidFill>
              </a:rPr>
              <a:t>: </a:t>
            </a:r>
            <a:r>
              <a:rPr lang="en-US" sz="1000" dirty="0" err="1">
                <a:solidFill>
                  <a:srgbClr val="FFFFFF"/>
                </a:solidFill>
              </a:rPr>
              <a:t>painéis</a:t>
            </a:r>
            <a:r>
              <a:rPr lang="en-US" sz="1000" dirty="0">
                <a:solidFill>
                  <a:srgbClr val="FFFFFF"/>
                </a:solidFill>
              </a:rPr>
              <a:t> de dados (dashboards) e KPIs.</a:t>
            </a:r>
          </a:p>
          <a:p>
            <a:pPr>
              <a:lnSpc>
                <a:spcPct val="100000"/>
              </a:lnSpc>
            </a:pPr>
            <a:r>
              <a:rPr lang="en-US" sz="1000" b="1" dirty="0">
                <a:solidFill>
                  <a:srgbClr val="FFFFFF"/>
                </a:solidFill>
              </a:rPr>
              <a:t>Storytelling </a:t>
            </a:r>
            <a:r>
              <a:rPr lang="en-US" sz="1000" b="1" dirty="0" err="1">
                <a:solidFill>
                  <a:srgbClr val="FFFFFF"/>
                </a:solidFill>
              </a:rPr>
              <a:t>Significativo</a:t>
            </a:r>
            <a:endParaRPr lang="en-US" sz="1000" b="1" dirty="0">
              <a:solidFill>
                <a:srgbClr val="FFFFFF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000" dirty="0">
                <a:solidFill>
                  <a:srgbClr val="FFFFFF"/>
                </a:solidFill>
              </a:rPr>
              <a:t>Data Storytelling: </a:t>
            </a:r>
            <a:r>
              <a:rPr lang="en-US" sz="1000" dirty="0" err="1">
                <a:solidFill>
                  <a:srgbClr val="FFFFFF"/>
                </a:solidFill>
              </a:rPr>
              <a:t>técnicas</a:t>
            </a:r>
            <a:r>
              <a:rPr lang="en-US" sz="1000" dirty="0">
                <a:solidFill>
                  <a:srgbClr val="FFFFFF"/>
                </a:solidFill>
              </a:rPr>
              <a:t> que </a:t>
            </a:r>
            <a:r>
              <a:rPr lang="en-US" sz="1000" dirty="0" err="1">
                <a:solidFill>
                  <a:srgbClr val="FFFFFF"/>
                </a:solidFill>
              </a:rPr>
              <a:t>orientam</a:t>
            </a:r>
            <a:r>
              <a:rPr lang="en-US" sz="1000" dirty="0">
                <a:solidFill>
                  <a:srgbClr val="FFFFFF"/>
                </a:solidFill>
              </a:rPr>
              <a:t> a </a:t>
            </a:r>
            <a:r>
              <a:rPr lang="en-US" sz="1000" dirty="0" err="1">
                <a:solidFill>
                  <a:srgbClr val="FFFFFF"/>
                </a:solidFill>
              </a:rPr>
              <a:t>apresentação</a:t>
            </a:r>
            <a:r>
              <a:rPr lang="en-US" sz="1000" dirty="0">
                <a:solidFill>
                  <a:srgbClr val="FFFFFF"/>
                </a:solidFill>
              </a:rPr>
              <a:t> de </a:t>
            </a:r>
            <a:r>
              <a:rPr lang="en-US" sz="1000" dirty="0" err="1">
                <a:solidFill>
                  <a:srgbClr val="FFFFFF"/>
                </a:solidFill>
              </a:rPr>
              <a:t>informações</a:t>
            </a:r>
            <a:r>
              <a:rPr lang="en-US" sz="1000" dirty="0">
                <a:solidFill>
                  <a:srgbClr val="FFFFFF"/>
                </a:solidFill>
              </a:rPr>
              <a:t> e insights de dados</a:t>
            </a:r>
          </a:p>
          <a:p>
            <a:pPr lvl="1">
              <a:lnSpc>
                <a:spcPct val="100000"/>
              </a:lnSpc>
            </a:pPr>
            <a:r>
              <a:rPr lang="en-US" sz="1000" dirty="0" err="1">
                <a:solidFill>
                  <a:srgbClr val="FFFFFF"/>
                </a:solidFill>
              </a:rPr>
              <a:t>Gráficos</a:t>
            </a:r>
            <a:r>
              <a:rPr lang="en-US" sz="1000" dirty="0">
                <a:solidFill>
                  <a:srgbClr val="FFFFFF"/>
                </a:solidFill>
              </a:rPr>
              <a:t> de </a:t>
            </a:r>
            <a:r>
              <a:rPr lang="en-US" sz="1000" dirty="0" err="1">
                <a:solidFill>
                  <a:srgbClr val="FFFFFF"/>
                </a:solidFill>
              </a:rPr>
              <a:t>informações</a:t>
            </a:r>
            <a:r>
              <a:rPr lang="en-US" sz="1000" dirty="0">
                <a:solidFill>
                  <a:srgbClr val="FFFFFF"/>
                </a:solidFill>
              </a:rPr>
              <a:t> (</a:t>
            </a:r>
            <a:r>
              <a:rPr lang="en-US" sz="1000" dirty="0" err="1">
                <a:solidFill>
                  <a:srgbClr val="FFFFFF"/>
                </a:solidFill>
              </a:rPr>
              <a:t>infográficos</a:t>
            </a:r>
            <a:r>
              <a:rPr lang="en-US" sz="1000" dirty="0">
                <a:solidFill>
                  <a:srgbClr val="FFFFFF"/>
                </a:solidFill>
              </a:rPr>
              <a:t>): </a:t>
            </a:r>
            <a:r>
              <a:rPr lang="en-US" sz="1000" dirty="0" err="1">
                <a:solidFill>
                  <a:srgbClr val="FFFFFF"/>
                </a:solidFill>
              </a:rPr>
              <a:t>essencial</a:t>
            </a:r>
            <a:r>
              <a:rPr lang="en-US" sz="1000" dirty="0">
                <a:solidFill>
                  <a:srgbClr val="FFFFFF"/>
                </a:solidFill>
              </a:rPr>
              <a:t> para a </a:t>
            </a:r>
            <a:r>
              <a:rPr lang="en-US" sz="1000" dirty="0" err="1">
                <a:solidFill>
                  <a:srgbClr val="FFFFFF"/>
                </a:solidFill>
              </a:rPr>
              <a:t>grande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mídia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atual</a:t>
            </a:r>
            <a:r>
              <a:rPr lang="en-US" sz="1000" dirty="0">
                <a:solidFill>
                  <a:srgbClr val="FFFFFF"/>
                </a:solidFill>
              </a:rPr>
              <a:t> no </a:t>
            </a:r>
            <a:r>
              <a:rPr lang="en-US" sz="1000" dirty="0" err="1">
                <a:solidFill>
                  <a:srgbClr val="FFFFFF"/>
                </a:solidFill>
              </a:rPr>
              <a:t>jornalismo</a:t>
            </a:r>
            <a:r>
              <a:rPr lang="en-US" sz="1000" dirty="0">
                <a:solidFill>
                  <a:srgbClr val="FFFFFF"/>
                </a:solidFill>
              </a:rPr>
              <a:t> de dados.</a:t>
            </a:r>
          </a:p>
          <a:p>
            <a:pPr lvl="1">
              <a:lnSpc>
                <a:spcPct val="100000"/>
              </a:lnSpc>
            </a:pPr>
            <a:r>
              <a:rPr lang="en-US" sz="1000" dirty="0" err="1">
                <a:solidFill>
                  <a:srgbClr val="FFFFFF"/>
                </a:solidFill>
              </a:rPr>
              <a:t>Empresas</a:t>
            </a:r>
            <a:r>
              <a:rPr lang="en-US" sz="1000" dirty="0">
                <a:solidFill>
                  <a:srgbClr val="FFFFFF"/>
                </a:solidFill>
              </a:rPr>
              <a:t>: </a:t>
            </a:r>
            <a:r>
              <a:rPr lang="en-US" sz="1000" dirty="0" err="1">
                <a:solidFill>
                  <a:srgbClr val="FFFFFF"/>
                </a:solidFill>
              </a:rPr>
              <a:t>Cientistas</a:t>
            </a:r>
            <a:r>
              <a:rPr lang="en-US" sz="1000" dirty="0">
                <a:solidFill>
                  <a:srgbClr val="FFFFFF"/>
                </a:solidFill>
              </a:rPr>
              <a:t> de dados </a:t>
            </a:r>
            <a:r>
              <a:rPr lang="en-US" sz="1000" dirty="0" err="1">
                <a:solidFill>
                  <a:srgbClr val="FFFFFF"/>
                </a:solidFill>
              </a:rPr>
              <a:t>apresentam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análises</a:t>
            </a:r>
            <a:r>
              <a:rPr lang="en-US" sz="1000" dirty="0">
                <a:solidFill>
                  <a:srgbClr val="FFFFFF"/>
                </a:solidFill>
              </a:rPr>
              <a:t> dos dados e </a:t>
            </a:r>
            <a:r>
              <a:rPr lang="en-US" sz="1000" dirty="0" err="1">
                <a:solidFill>
                  <a:srgbClr val="FFFFFF"/>
                </a:solidFill>
              </a:rPr>
              <a:t>os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resultados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utilizando</a:t>
            </a:r>
            <a:r>
              <a:rPr lang="en-US" sz="1000" dirty="0">
                <a:solidFill>
                  <a:srgbClr val="FFFFFF"/>
                </a:solidFill>
              </a:rPr>
              <a:t> data storytelling</a:t>
            </a:r>
          </a:p>
          <a:p>
            <a:pPr lvl="1">
              <a:lnSpc>
                <a:spcPct val="100000"/>
              </a:lnSpc>
            </a:pPr>
            <a:r>
              <a:rPr lang="en-US" sz="1000" dirty="0">
                <a:solidFill>
                  <a:srgbClr val="FFFFFF"/>
                </a:solidFill>
              </a:rPr>
              <a:t>Marketing: </a:t>
            </a:r>
            <a:r>
              <a:rPr lang="en-US" sz="1000" dirty="0" err="1">
                <a:solidFill>
                  <a:srgbClr val="FFFFFF"/>
                </a:solidFill>
              </a:rPr>
              <a:t>combinação</a:t>
            </a:r>
            <a:r>
              <a:rPr lang="en-US" sz="1000" dirty="0">
                <a:solidFill>
                  <a:srgbClr val="FFFFFF"/>
                </a:solidFill>
              </a:rPr>
              <a:t> de dados de </a:t>
            </a:r>
            <a:r>
              <a:rPr lang="en-US" sz="1000" dirty="0" err="1">
                <a:solidFill>
                  <a:srgbClr val="FFFFFF"/>
                </a:solidFill>
              </a:rPr>
              <a:t>qualidade</a:t>
            </a:r>
            <a:r>
              <a:rPr lang="en-US" sz="1000" dirty="0">
                <a:solidFill>
                  <a:srgbClr val="FFFFFF"/>
                </a:solidFill>
              </a:rPr>
              <a:t> e </a:t>
            </a:r>
            <a:r>
              <a:rPr lang="en-US" sz="1000" dirty="0" err="1">
                <a:solidFill>
                  <a:srgbClr val="FFFFFF"/>
                </a:solidFill>
              </a:rPr>
              <a:t>narrativa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emocional</a:t>
            </a:r>
            <a:endParaRPr lang="en-US" sz="1000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000" b="1" dirty="0" err="1">
                <a:solidFill>
                  <a:srgbClr val="FFFFFF"/>
                </a:solidFill>
              </a:rPr>
              <a:t>Alfabetização</a:t>
            </a:r>
            <a:r>
              <a:rPr lang="en-US" sz="1000" b="1" dirty="0">
                <a:solidFill>
                  <a:srgbClr val="FFFFFF"/>
                </a:solidFill>
              </a:rPr>
              <a:t> de dados</a:t>
            </a:r>
          </a:p>
          <a:p>
            <a:pPr lvl="1">
              <a:lnSpc>
                <a:spcPct val="100000"/>
              </a:lnSpc>
            </a:pPr>
            <a:r>
              <a:rPr lang="en-US" sz="1000" dirty="0">
                <a:solidFill>
                  <a:srgbClr val="FFFFFF"/>
                </a:solidFill>
              </a:rPr>
              <a:t>Ser </a:t>
            </a:r>
            <a:r>
              <a:rPr lang="en-US" sz="1000" dirty="0" err="1">
                <a:solidFill>
                  <a:srgbClr val="FFFFFF"/>
                </a:solidFill>
              </a:rPr>
              <a:t>capaz</a:t>
            </a:r>
            <a:r>
              <a:rPr lang="en-US" sz="1000" dirty="0">
                <a:solidFill>
                  <a:srgbClr val="FFFFFF"/>
                </a:solidFill>
              </a:rPr>
              <a:t> de </a:t>
            </a:r>
            <a:r>
              <a:rPr lang="en-US" sz="1000" dirty="0" err="1">
                <a:solidFill>
                  <a:srgbClr val="FFFFFF"/>
                </a:solidFill>
              </a:rPr>
              <a:t>compreender</a:t>
            </a:r>
            <a:r>
              <a:rPr lang="en-US" sz="1000" dirty="0">
                <a:solidFill>
                  <a:srgbClr val="FFFFFF"/>
                </a:solidFill>
              </a:rPr>
              <a:t> e </a:t>
            </a:r>
            <a:r>
              <a:rPr lang="en-US" sz="1000" dirty="0" err="1">
                <a:solidFill>
                  <a:srgbClr val="FFFFFF"/>
                </a:solidFill>
              </a:rPr>
              <a:t>ler</a:t>
            </a:r>
            <a:r>
              <a:rPr lang="en-US" sz="1000" dirty="0">
                <a:solidFill>
                  <a:srgbClr val="FFFFFF"/>
                </a:solidFill>
              </a:rPr>
              <a:t> as </a:t>
            </a:r>
            <a:r>
              <a:rPr lang="en-US" sz="1000" dirty="0" err="1">
                <a:solidFill>
                  <a:srgbClr val="FFFFFF"/>
                </a:solidFill>
              </a:rPr>
              <a:t>visualizações</a:t>
            </a:r>
            <a:r>
              <a:rPr lang="en-US" sz="1000" dirty="0">
                <a:solidFill>
                  <a:srgbClr val="FFFFFF"/>
                </a:solidFill>
              </a:rPr>
              <a:t> de dados </a:t>
            </a:r>
            <a:r>
              <a:rPr lang="en-US" sz="1000" dirty="0" err="1">
                <a:solidFill>
                  <a:srgbClr val="FFFFFF"/>
                </a:solidFill>
              </a:rPr>
              <a:t>tornou</a:t>
            </a:r>
            <a:r>
              <a:rPr lang="en-US" sz="1000" dirty="0">
                <a:solidFill>
                  <a:srgbClr val="FFFFFF"/>
                </a:solidFill>
              </a:rPr>
              <a:t>-se um </a:t>
            </a:r>
            <a:r>
              <a:rPr lang="en-US" sz="1000" dirty="0" err="1">
                <a:solidFill>
                  <a:srgbClr val="FFFFFF"/>
                </a:solidFill>
              </a:rPr>
              <a:t>requisito</a:t>
            </a:r>
            <a:r>
              <a:rPr lang="en-US" sz="1000" dirty="0">
                <a:solidFill>
                  <a:srgbClr val="FFFFFF"/>
                </a:solidFill>
              </a:rPr>
              <a:t> </a:t>
            </a:r>
            <a:r>
              <a:rPr lang="en-US" sz="1000" dirty="0" err="1">
                <a:solidFill>
                  <a:srgbClr val="FFFFFF"/>
                </a:solidFill>
              </a:rPr>
              <a:t>necessário</a:t>
            </a:r>
            <a:r>
              <a:rPr lang="en-US" sz="1000" dirty="0">
                <a:solidFill>
                  <a:srgbClr val="FFFFFF"/>
                </a:solidFill>
              </a:rPr>
              <a:t> para o </a:t>
            </a:r>
            <a:r>
              <a:rPr lang="en-US" sz="1000" dirty="0" err="1">
                <a:solidFill>
                  <a:srgbClr val="FFFFFF"/>
                </a:solidFill>
              </a:rPr>
              <a:t>século</a:t>
            </a:r>
            <a:r>
              <a:rPr lang="en-US" sz="1000" dirty="0">
                <a:solidFill>
                  <a:srgbClr val="FFFFFF"/>
                </a:solidFill>
              </a:rPr>
              <a:t> XXI.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39BAE37-B96C-4F71-BC0F-C5F3C7DFDE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6955029" y="1"/>
            <a:ext cx="5236971" cy="6858000"/>
            <a:chOff x="20829" y="1"/>
            <a:chExt cx="5236971" cy="6857999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F586E638-2324-405E-9DF6-E3DDA81B8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2954E671-967A-4B9A-8F60-B0834D07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pic>
        <p:nvPicPr>
          <p:cNvPr id="9" name="Espaço Reservado para Conteúdo 8" descr="Logotipo&#10;&#10;Descrição gerada automaticamente com confiança média">
            <a:extLst>
              <a:ext uri="{FF2B5EF4-FFF2-40B4-BE49-F238E27FC236}">
                <a16:creationId xmlns:a16="http://schemas.microsoft.com/office/drawing/2014/main" id="{49F49385-AFC0-4B40-9898-1C521F87B5E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776437" y="2276204"/>
            <a:ext cx="4817466" cy="2300338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E5C78775-D60B-CA40-AEB3-9C099AD9FA89}"/>
              </a:ext>
            </a:extLst>
          </p:cNvPr>
          <p:cNvSpPr/>
          <p:nvPr/>
        </p:nvSpPr>
        <p:spPr>
          <a:xfrm>
            <a:off x="7359089" y="4613921"/>
            <a:ext cx="423481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400" u="sng" dirty="0"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https://www.datatelling.eu/what-is-data-storytelling/</a:t>
            </a:r>
            <a:r>
              <a:rPr lang="pt-BR" sz="1400" dirty="0">
                <a:effectLst/>
              </a:rPr>
              <a:t> 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4047762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6" name="Picture 13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7" name="Rectangle 15">
            <a:extLst>
              <a:ext uri="{FF2B5EF4-FFF2-40B4-BE49-F238E27FC236}">
                <a16:creationId xmlns:a16="http://schemas.microsoft.com/office/drawing/2014/main" id="{A4FB2F27-3F7D-440E-A905-86607A926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8" name="Rectangle 17">
            <a:extLst>
              <a:ext uri="{FF2B5EF4-FFF2-40B4-BE49-F238E27FC236}">
                <a16:creationId xmlns:a16="http://schemas.microsoft.com/office/drawing/2014/main" id="{AF678C14-A033-4139-BCA9-8382B0396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9" name="Rectangle 19">
            <a:extLst>
              <a:ext uri="{FF2B5EF4-FFF2-40B4-BE49-F238E27FC236}">
                <a16:creationId xmlns:a16="http://schemas.microsoft.com/office/drawing/2014/main" id="{C2D5331B-6E57-4C50-8FBB-431781288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15354C77-A3FE-AF4E-A92A-5A7DACF06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0" y="461339"/>
            <a:ext cx="5332506" cy="28311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Inovação</a:t>
            </a:r>
          </a:p>
        </p:txBody>
      </p:sp>
      <p:pic>
        <p:nvPicPr>
          <p:cNvPr id="30" name="Picture 7" descr="Lâmpada em tela de fundo amarela com cabo e feixes de luz traçados">
            <a:extLst>
              <a:ext uri="{FF2B5EF4-FFF2-40B4-BE49-F238E27FC236}">
                <a16:creationId xmlns:a16="http://schemas.microsoft.com/office/drawing/2014/main" id="{9CDC61BD-D013-437F-A222-2A32BCC3C2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289" r="1031"/>
          <a:stretch/>
        </p:blipFill>
        <p:spPr>
          <a:xfrm>
            <a:off x="-1" y="10"/>
            <a:ext cx="5985983" cy="6857990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E4A40E9D-B0FA-4A78-B58C-87A64C4FD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727783" y="5080"/>
            <a:ext cx="3464215" cy="4598234"/>
            <a:chOff x="8059620" y="41922"/>
            <a:chExt cx="3997615" cy="6816077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CEBF341-3BD6-4B3B-9B47-1FCC74EB7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3078DAA6-6247-4C19-B6CD-81D79702EC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sp>
        <p:nvSpPr>
          <p:cNvPr id="6" name="Retângulo 5">
            <a:extLst>
              <a:ext uri="{FF2B5EF4-FFF2-40B4-BE49-F238E27FC236}">
                <a16:creationId xmlns:a16="http://schemas.microsoft.com/office/drawing/2014/main" id="{CD65FC11-5428-7F4F-9727-A131B97FC1EF}"/>
              </a:ext>
            </a:extLst>
          </p:cNvPr>
          <p:cNvSpPr/>
          <p:nvPr/>
        </p:nvSpPr>
        <p:spPr>
          <a:xfrm>
            <a:off x="6206020" y="3025422"/>
            <a:ext cx="5526956" cy="2989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en-US" altLang="zh-CN" sz="1600" dirty="0">
                <a:solidFill>
                  <a:srgbClr val="FFFFFF"/>
                </a:solidFill>
              </a:rPr>
              <a:t>Um(a) </a:t>
            </a:r>
            <a:r>
              <a:rPr lang="en-US" altLang="zh-CN" sz="1600" dirty="0" err="1">
                <a:solidFill>
                  <a:srgbClr val="FFFFFF"/>
                </a:solidFill>
              </a:rPr>
              <a:t>grande</a:t>
            </a:r>
            <a:r>
              <a:rPr lang="en-US" altLang="zh-CN" sz="1600" dirty="0">
                <a:solidFill>
                  <a:srgbClr val="FFFFFF"/>
                </a:solidFill>
              </a:rPr>
              <a:t> </a:t>
            </a:r>
            <a:r>
              <a:rPr lang="en-US" altLang="zh-CN" sz="1600" dirty="0" err="1">
                <a:solidFill>
                  <a:srgbClr val="FFFFFF"/>
                </a:solidFill>
              </a:rPr>
              <a:t>cientista</a:t>
            </a:r>
            <a:r>
              <a:rPr lang="en-US" altLang="zh-CN" sz="1600" dirty="0">
                <a:solidFill>
                  <a:srgbClr val="FFFFFF"/>
                </a:solidFill>
              </a:rPr>
              <a:t> de dados </a:t>
            </a:r>
            <a:r>
              <a:rPr lang="en-US" altLang="zh-CN" sz="1600" dirty="0" err="1">
                <a:solidFill>
                  <a:srgbClr val="FFFFFF"/>
                </a:solidFill>
              </a:rPr>
              <a:t>deve</a:t>
            </a:r>
            <a:r>
              <a:rPr lang="en-US" altLang="zh-CN" sz="1600" dirty="0">
                <a:solidFill>
                  <a:srgbClr val="FFFFFF"/>
                </a:solidFill>
              </a:rPr>
              <a:t> ser</a:t>
            </a:r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en-US" altLang="zh-CN" sz="1600" dirty="0" err="1">
                <a:solidFill>
                  <a:srgbClr val="FFFFFF"/>
                </a:solidFill>
              </a:rPr>
              <a:t>inovador</a:t>
            </a:r>
            <a:r>
              <a:rPr lang="en-US" altLang="zh-CN" sz="1600" dirty="0">
                <a:solidFill>
                  <a:srgbClr val="FFFFFF"/>
                </a:solidFill>
              </a:rPr>
              <a:t>(a) e </a:t>
            </a:r>
            <a:r>
              <a:rPr lang="en-US" altLang="zh-CN" sz="1600" dirty="0" err="1">
                <a:solidFill>
                  <a:srgbClr val="FFFFFF"/>
                </a:solidFill>
              </a:rPr>
              <a:t>criativo</a:t>
            </a:r>
            <a:r>
              <a:rPr lang="en-US" altLang="zh-CN" sz="1600" dirty="0">
                <a:solidFill>
                  <a:srgbClr val="FFFFFF"/>
                </a:solidFill>
              </a:rPr>
              <a:t>(a) com as</a:t>
            </a:r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en-US" altLang="zh-CN" sz="1600" dirty="0" err="1">
                <a:solidFill>
                  <a:srgbClr val="FFFFFF"/>
                </a:solidFill>
              </a:rPr>
              <a:t>habilidades</a:t>
            </a:r>
            <a:r>
              <a:rPr lang="en-US" altLang="zh-CN" sz="1600" dirty="0">
                <a:solidFill>
                  <a:srgbClr val="FFFFFF"/>
                </a:solidFill>
              </a:rPr>
              <a:t> que </a:t>
            </a:r>
            <a:r>
              <a:rPr lang="en-US" altLang="zh-CN" sz="1600" dirty="0" err="1">
                <a:solidFill>
                  <a:srgbClr val="FFFFFF"/>
                </a:solidFill>
              </a:rPr>
              <a:t>possui</a:t>
            </a:r>
            <a:r>
              <a:rPr lang="en-US" altLang="zh-CN" sz="1600" dirty="0">
                <a:solidFill>
                  <a:srgbClr val="FFFFFF"/>
                </a:solidFill>
              </a:rPr>
              <a:t>.</a:t>
            </a:r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endParaRPr lang="en-US" altLang="zh-CN" sz="1600" dirty="0">
              <a:solidFill>
                <a:srgbClr val="FFFFFF"/>
              </a:solidFill>
            </a:endParaRPr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en-US" altLang="zh-CN" sz="1600" dirty="0">
                <a:solidFill>
                  <a:srgbClr val="FFFFFF"/>
                </a:solidFill>
              </a:rPr>
              <a:t>A </a:t>
            </a:r>
            <a:r>
              <a:rPr lang="en-US" altLang="zh-CN" sz="1600" dirty="0" err="1">
                <a:solidFill>
                  <a:srgbClr val="FFFFFF"/>
                </a:solidFill>
              </a:rPr>
              <a:t>criatividade</a:t>
            </a:r>
            <a:r>
              <a:rPr lang="en-US" altLang="zh-CN" sz="1600" dirty="0">
                <a:solidFill>
                  <a:srgbClr val="FFFFFF"/>
                </a:solidFill>
              </a:rPr>
              <a:t> de um(a) </a:t>
            </a:r>
            <a:r>
              <a:rPr lang="en-US" altLang="zh-CN" sz="1600" dirty="0" err="1">
                <a:solidFill>
                  <a:srgbClr val="FFFFFF"/>
                </a:solidFill>
              </a:rPr>
              <a:t>cientista</a:t>
            </a:r>
            <a:r>
              <a:rPr lang="en-US" altLang="zh-CN" sz="1600" dirty="0">
                <a:solidFill>
                  <a:srgbClr val="FFFFFF"/>
                </a:solidFill>
              </a:rPr>
              <a:t> de dados</a:t>
            </a:r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en-US" altLang="zh-CN" sz="1600" dirty="0">
                <a:solidFill>
                  <a:srgbClr val="FFFFFF"/>
                </a:solidFill>
              </a:rPr>
              <a:t>o(a) </a:t>
            </a:r>
            <a:r>
              <a:rPr lang="en-US" altLang="zh-CN" sz="1600" dirty="0" err="1">
                <a:solidFill>
                  <a:srgbClr val="FFFFFF"/>
                </a:solidFill>
              </a:rPr>
              <a:t>ajuda</a:t>
            </a:r>
            <a:r>
              <a:rPr lang="en-US" altLang="zh-CN" sz="1600" dirty="0">
                <a:solidFill>
                  <a:srgbClr val="FFFFFF"/>
                </a:solidFill>
              </a:rPr>
              <a:t> a </a:t>
            </a:r>
            <a:r>
              <a:rPr lang="en-US" altLang="zh-CN" sz="1600" dirty="0" err="1">
                <a:solidFill>
                  <a:srgbClr val="FFFFFF"/>
                </a:solidFill>
              </a:rPr>
              <a:t>determinar</a:t>
            </a:r>
            <a:r>
              <a:rPr lang="en-US" altLang="zh-CN" sz="1600" dirty="0">
                <a:solidFill>
                  <a:srgbClr val="FFFFFF"/>
                </a:solidFill>
              </a:rPr>
              <a:t> </a:t>
            </a:r>
            <a:r>
              <a:rPr lang="en-US" altLang="zh-CN" sz="1600" dirty="0" err="1">
                <a:solidFill>
                  <a:srgbClr val="FFFFFF"/>
                </a:solidFill>
              </a:rPr>
              <a:t>onde</a:t>
            </a:r>
            <a:r>
              <a:rPr lang="en-US" altLang="zh-CN" sz="1600" dirty="0">
                <a:solidFill>
                  <a:srgbClr val="FFFFFF"/>
                </a:solidFill>
              </a:rPr>
              <a:t> </a:t>
            </a:r>
            <a:r>
              <a:rPr lang="en-US" altLang="zh-CN" sz="1600" dirty="0" err="1">
                <a:solidFill>
                  <a:srgbClr val="FFFFFF"/>
                </a:solidFill>
              </a:rPr>
              <a:t>os</a:t>
            </a:r>
            <a:r>
              <a:rPr lang="en-US" altLang="zh-CN" sz="1600" dirty="0">
                <a:solidFill>
                  <a:srgbClr val="FFFFFF"/>
                </a:solidFill>
              </a:rPr>
              <a:t> dados</a:t>
            </a:r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en-US" altLang="zh-CN" sz="1600" dirty="0" err="1">
                <a:solidFill>
                  <a:srgbClr val="FFFFFF"/>
                </a:solidFill>
              </a:rPr>
              <a:t>podem</a:t>
            </a:r>
            <a:r>
              <a:rPr lang="en-US" altLang="zh-CN" sz="1600" dirty="0">
                <a:solidFill>
                  <a:srgbClr val="FFFFFF"/>
                </a:solidFill>
              </a:rPr>
              <a:t> </a:t>
            </a:r>
            <a:r>
              <a:rPr lang="en-US" altLang="zh-CN" sz="1600" dirty="0" err="1">
                <a:solidFill>
                  <a:srgbClr val="FFFFFF"/>
                </a:solidFill>
              </a:rPr>
              <a:t>agregar</a:t>
            </a:r>
            <a:r>
              <a:rPr lang="en-US" altLang="zh-CN" sz="1600" dirty="0">
                <a:solidFill>
                  <a:srgbClr val="FFFFFF"/>
                </a:solidFill>
              </a:rPr>
              <a:t> valor e </a:t>
            </a:r>
            <a:r>
              <a:rPr lang="en-US" altLang="zh-CN" sz="1600" dirty="0" err="1">
                <a:solidFill>
                  <a:srgbClr val="FFFFFF"/>
                </a:solidFill>
              </a:rPr>
              <a:t>trazer</a:t>
            </a:r>
            <a:r>
              <a:rPr lang="en-US" altLang="zh-CN" sz="1600" dirty="0">
                <a:solidFill>
                  <a:srgbClr val="FFFFFF"/>
                </a:solidFill>
              </a:rPr>
              <a:t> </a:t>
            </a:r>
            <a:r>
              <a:rPr lang="en-US" altLang="zh-CN" sz="1600" dirty="0" err="1">
                <a:solidFill>
                  <a:srgbClr val="FFFFFF"/>
                </a:solidFill>
              </a:rPr>
              <a:t>resultados</a:t>
            </a:r>
            <a:endParaRPr lang="en-US" altLang="zh-CN" sz="1600" dirty="0">
              <a:solidFill>
                <a:srgbClr val="FFFFFF"/>
              </a:solidFill>
            </a:endParaRPr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en-US" altLang="zh-CN" sz="1600" dirty="0" err="1">
                <a:solidFill>
                  <a:srgbClr val="FFFFFF"/>
                </a:solidFill>
              </a:rPr>
              <a:t>lucrativos</a:t>
            </a:r>
            <a:r>
              <a:rPr lang="en-US" altLang="zh-CN" sz="1600" dirty="0">
                <a:solidFill>
                  <a:srgbClr val="FFFFFF"/>
                </a:solidFill>
              </a:rPr>
              <a:t> para a </a:t>
            </a:r>
            <a:r>
              <a:rPr lang="en-US" altLang="zh-CN" sz="1600" dirty="0" err="1">
                <a:solidFill>
                  <a:srgbClr val="FFFFFF"/>
                </a:solidFill>
              </a:rPr>
              <a:t>sua</a:t>
            </a:r>
            <a:r>
              <a:rPr lang="en-US" altLang="zh-CN" sz="1600" dirty="0">
                <a:solidFill>
                  <a:srgbClr val="FFFFFF"/>
                </a:solidFill>
              </a:rPr>
              <a:t> “ </a:t>
            </a:r>
            <a:r>
              <a:rPr lang="en-US" altLang="zh-CN" sz="1600" dirty="0" err="1">
                <a:solidFill>
                  <a:srgbClr val="FFFFFF"/>
                </a:solidFill>
              </a:rPr>
              <a:t>aplicação</a:t>
            </a:r>
            <a:r>
              <a:rPr lang="en-US" altLang="zh-CN" sz="1600" dirty="0">
                <a:solidFill>
                  <a:srgbClr val="FFFFFF"/>
                </a:solidFill>
              </a:rPr>
              <a:t>".</a:t>
            </a:r>
            <a:endParaRPr lang="en-US" sz="1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64757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E9350C1F-C712-6444-8BB9-707393F68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Intuição sobre os dados</a:t>
            </a:r>
          </a:p>
        </p:txBody>
      </p:sp>
      <p:graphicFrame>
        <p:nvGraphicFramePr>
          <p:cNvPr id="11" name="Espaço Reservado para Conteúdo 4">
            <a:extLst>
              <a:ext uri="{FF2B5EF4-FFF2-40B4-BE49-F238E27FC236}">
                <a16:creationId xmlns:a16="http://schemas.microsoft.com/office/drawing/2014/main" id="{5A3E65A6-D52D-4B06-973F-E063DF226CBE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458695" y="1825625"/>
          <a:ext cx="5561106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3">
            <a:extLst>
              <a:ext uri="{FF2B5EF4-FFF2-40B4-BE49-F238E27FC236}">
                <a16:creationId xmlns:a16="http://schemas.microsoft.com/office/drawing/2014/main" id="{D970B35F-F5AD-3940-B85F-93BBF2B90B7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7"/>
          <a:srcRect/>
          <a:stretch>
            <a:fillRect/>
          </a:stretch>
        </p:blipFill>
        <p:spPr bwMode="auto">
          <a:xfrm>
            <a:off x="6172200" y="2804966"/>
            <a:ext cx="5561013" cy="239265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436596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Homem de terno e óculos&#10;&#10;Descrição gerada automaticamente">
            <a:extLst>
              <a:ext uri="{FF2B5EF4-FFF2-40B4-BE49-F238E27FC236}">
                <a16:creationId xmlns:a16="http://schemas.microsoft.com/office/drawing/2014/main" id="{3EBF0DBD-AF14-8549-B76D-B5DAEF88A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178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E8461DF6-A62C-C44B-B729-DE6C1E465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Big Data?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81435F-EA40-044F-883E-3C0EBA8235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Conjunto de dados brutos</a:t>
            </a:r>
          </a:p>
          <a:p>
            <a:r>
              <a:rPr lang="pt-BR" dirty="0"/>
              <a:t>Coletados e armazenados, por vários meios</a:t>
            </a:r>
          </a:p>
          <a:p>
            <a:r>
              <a:rPr lang="pt-BR" dirty="0"/>
              <a:t>Podem ser analisados computacionalmente</a:t>
            </a:r>
          </a:p>
          <a:p>
            <a:pPr lvl="1"/>
            <a:r>
              <a:rPr lang="pt-BR" dirty="0"/>
              <a:t>Revelar padrões</a:t>
            </a:r>
          </a:p>
          <a:p>
            <a:pPr lvl="1"/>
            <a:r>
              <a:rPr lang="pt-BR" dirty="0"/>
              <a:t>Tendências</a:t>
            </a:r>
          </a:p>
          <a:p>
            <a:pPr lvl="1"/>
            <a:r>
              <a:rPr lang="pt-BR" dirty="0"/>
              <a:t>Associações</a:t>
            </a:r>
          </a:p>
          <a:p>
            <a:pPr lvl="1"/>
            <a:r>
              <a:rPr lang="pt-BR" dirty="0"/>
              <a:t>Especialmente em relação ao comportamento humano e suas interações.</a:t>
            </a:r>
          </a:p>
        </p:txBody>
      </p:sp>
      <p:pic>
        <p:nvPicPr>
          <p:cNvPr id="9" name="Espaço Reservado para Conteúdo 8" descr="Logotipo, nome da empresa&#10;&#10;Descrição gerada automaticamente">
            <a:extLst>
              <a:ext uri="{FF2B5EF4-FFF2-40B4-BE49-F238E27FC236}">
                <a16:creationId xmlns:a16="http://schemas.microsoft.com/office/drawing/2014/main" id="{7EFCC5F6-07AA-5F49-85F0-1C56BC78807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688109" y="2968978"/>
            <a:ext cx="6293460" cy="2476339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10A88D7C-C35D-634F-AFAF-BD04FC377B42}"/>
              </a:ext>
            </a:extLst>
          </p:cNvPr>
          <p:cNvSpPr/>
          <p:nvPr/>
        </p:nvSpPr>
        <p:spPr>
          <a:xfrm>
            <a:off x="5707816" y="5501373"/>
            <a:ext cx="6254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200" dirty="0" err="1"/>
              <a:t>https</a:t>
            </a:r>
            <a:r>
              <a:rPr lang="pt-BR" sz="1200" dirty="0"/>
              <a:t>://</a:t>
            </a:r>
            <a:r>
              <a:rPr lang="pt-BR" sz="1200" dirty="0" err="1"/>
              <a:t>www.integrity-ux.com.br</a:t>
            </a:r>
            <a:r>
              <a:rPr lang="pt-BR" sz="1200" dirty="0"/>
              <a:t>/blog/2020/06/12/big-data-o-que-e-e-como-funciona/</a:t>
            </a:r>
          </a:p>
        </p:txBody>
      </p:sp>
    </p:spTree>
    <p:extLst>
      <p:ext uri="{BB962C8B-B14F-4D97-AF65-F5344CB8AC3E}">
        <p14:creationId xmlns:p14="http://schemas.microsoft.com/office/powerpoint/2010/main" val="17810361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2B09C4-870C-1245-9438-58A822761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744909"/>
            <a:ext cx="5562600" cy="26078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/>
              <a:t>Introdução à Análise Exploratória de Dados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1AAA7B8-A778-F144-832F-91757BA4A9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549650"/>
            <a:ext cx="5562599" cy="267017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200"/>
              <a:t>Noções Gerais de Data Science</a:t>
            </a:r>
          </a:p>
        </p:txBody>
      </p:sp>
      <p:pic>
        <p:nvPicPr>
          <p:cNvPr id="1026" name="Picture 2" descr="Introduction to Exploratory Data Analysis of Bahmni using R | by Karrtik  Iyer | Bahmni Blog | Medium">
            <a:extLst>
              <a:ext uri="{FF2B5EF4-FFF2-40B4-BE49-F238E27FC236}">
                <a16:creationId xmlns:a16="http://schemas.microsoft.com/office/drawing/2014/main" id="{1EC14298-C08F-804F-ABC9-C817B55185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9" r="2942" b="2"/>
          <a:stretch/>
        </p:blipFill>
        <p:spPr bwMode="auto">
          <a:xfrm>
            <a:off x="6671775" y="891938"/>
            <a:ext cx="5046291" cy="5046291"/>
          </a:xfrm>
          <a:custGeom>
            <a:avLst/>
            <a:gdLst/>
            <a:ahLst/>
            <a:cxnLst/>
            <a:rect l="l" t="t" r="r" b="b"/>
            <a:pathLst>
              <a:path w="4800600" h="4800600">
                <a:moveTo>
                  <a:pt x="2400300" y="0"/>
                </a:moveTo>
                <a:cubicBezTo>
                  <a:pt x="3725949" y="0"/>
                  <a:pt x="4800600" y="1074651"/>
                  <a:pt x="4800600" y="2400300"/>
                </a:cubicBezTo>
                <a:cubicBezTo>
                  <a:pt x="4800600" y="3725949"/>
                  <a:pt x="3725949" y="4800600"/>
                  <a:pt x="2400300" y="4800600"/>
                </a:cubicBezTo>
                <a:cubicBezTo>
                  <a:pt x="1074651" y="4800600"/>
                  <a:pt x="0" y="3725949"/>
                  <a:pt x="0" y="2400300"/>
                </a:cubicBezTo>
                <a:cubicBezTo>
                  <a:pt x="0" y="1074651"/>
                  <a:pt x="1074651" y="0"/>
                  <a:pt x="24003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ubtítulo 2">
            <a:extLst>
              <a:ext uri="{FF2B5EF4-FFF2-40B4-BE49-F238E27FC236}">
                <a16:creationId xmlns:a16="http://schemas.microsoft.com/office/drawing/2014/main" id="{7FC2A19C-5F1E-DD44-B417-2B4BE2316AEF}"/>
              </a:ext>
            </a:extLst>
          </p:cNvPr>
          <p:cNvSpPr txBox="1">
            <a:spLocks/>
          </p:cNvSpPr>
          <p:nvPr/>
        </p:nvSpPr>
        <p:spPr>
          <a:xfrm>
            <a:off x="797106" y="5624450"/>
            <a:ext cx="3894376" cy="88290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pt-BR" sz="1000"/>
              <a:t>João Pedro Albino</a:t>
            </a:r>
          </a:p>
          <a:p>
            <a:pPr>
              <a:lnSpc>
                <a:spcPct val="90000"/>
              </a:lnSpc>
            </a:pPr>
            <a:r>
              <a:rPr lang="pt-BR" sz="1000"/>
              <a:t>Departamento de Computação / Faculdade de Ciências</a:t>
            </a:r>
          </a:p>
          <a:p>
            <a:pPr>
              <a:lnSpc>
                <a:spcPct val="90000"/>
              </a:lnSpc>
            </a:pPr>
            <a:r>
              <a:rPr lang="pt-BR" sz="1000"/>
              <a:t>PPG-</a:t>
            </a:r>
            <a:r>
              <a:rPr lang="pt-BR" sz="1000" err="1"/>
              <a:t>MiT</a:t>
            </a:r>
            <a:r>
              <a:rPr lang="pt-BR" sz="1000"/>
              <a:t> / Faculdade de Artes, Arquitetura, Comunicação e Design</a:t>
            </a:r>
          </a:p>
          <a:p>
            <a:pPr>
              <a:lnSpc>
                <a:spcPct val="90000"/>
              </a:lnSpc>
            </a:pPr>
            <a:endParaRPr lang="pt-BR" sz="1000"/>
          </a:p>
        </p:txBody>
      </p:sp>
    </p:spTree>
    <p:extLst>
      <p:ext uri="{BB962C8B-B14F-4D97-AF65-F5344CB8AC3E}">
        <p14:creationId xmlns:p14="http://schemas.microsoft.com/office/powerpoint/2010/main" val="3623120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E169EA-C09C-8C43-8F45-E12E2305B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Os 5 </a:t>
            </a:r>
            <a:r>
              <a:rPr lang="pt-BR" dirty="0" err="1"/>
              <a:t>V’s</a:t>
            </a:r>
            <a:r>
              <a:rPr lang="pt-BR" dirty="0"/>
              <a:t> do Big Data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215240F-0B68-D049-992D-296F6498793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pt-BR" b="1" dirty="0"/>
              <a:t>Volume</a:t>
            </a:r>
          </a:p>
          <a:p>
            <a:pPr lvl="1"/>
            <a:r>
              <a:rPr lang="pt-BR" sz="1900" dirty="0"/>
              <a:t>É quantidade imensurável de dados que existe em todo o mundo hoje</a:t>
            </a:r>
            <a:r>
              <a:rPr lang="pt-BR" dirty="0"/>
              <a:t>.</a:t>
            </a:r>
            <a:endParaRPr lang="pt-BR" b="1" dirty="0"/>
          </a:p>
          <a:p>
            <a:r>
              <a:rPr lang="pt-BR" b="1" dirty="0"/>
              <a:t>Velocidade</a:t>
            </a:r>
          </a:p>
          <a:p>
            <a:pPr lvl="1"/>
            <a:r>
              <a:rPr lang="pt-BR" dirty="0"/>
              <a:t>Com o avanço das tecnologias, a produção de dados é mais veloz e a tomada de decisão mais rápida torna-se cada vez mais importante.</a:t>
            </a:r>
          </a:p>
          <a:p>
            <a:r>
              <a:rPr lang="pt-BR" b="1" dirty="0"/>
              <a:t>Variedade</a:t>
            </a:r>
          </a:p>
          <a:p>
            <a:pPr lvl="1"/>
            <a:r>
              <a:rPr lang="pt-BR" dirty="0"/>
              <a:t>Com as diversas plataformas e meios de comunicação, as fontes de dados são mais variadas</a:t>
            </a:r>
            <a:endParaRPr lang="pt-BR" b="1" dirty="0"/>
          </a:p>
          <a:p>
            <a:r>
              <a:rPr lang="pt-BR" b="1" dirty="0"/>
              <a:t>Veracidade</a:t>
            </a:r>
          </a:p>
          <a:p>
            <a:pPr lvl="1"/>
            <a:r>
              <a:rPr lang="pt-BR" dirty="0"/>
              <a:t>Garantia de que os dados utilizados estão corretos e são válidos</a:t>
            </a:r>
            <a:endParaRPr lang="pt-BR" b="1" dirty="0"/>
          </a:p>
          <a:p>
            <a:r>
              <a:rPr lang="pt-BR" b="1" dirty="0"/>
              <a:t>Valor</a:t>
            </a:r>
          </a:p>
          <a:p>
            <a:pPr lvl="1"/>
            <a:r>
              <a:rPr lang="pt-BR" dirty="0"/>
              <a:t>Garantia de que os dados utilizados agreguem valor</a:t>
            </a:r>
          </a:p>
          <a:p>
            <a:pPr lvl="1"/>
            <a:r>
              <a:rPr lang="pt-BR" dirty="0"/>
              <a:t>O valor que os dados geram para os usuários e para os negócios</a:t>
            </a:r>
          </a:p>
        </p:txBody>
      </p:sp>
      <p:pic>
        <p:nvPicPr>
          <p:cNvPr id="6" name="Espaço Reservado para Conteúdo 5" descr="Diagrama&#10;&#10;Descrição gerada automaticamente">
            <a:extLst>
              <a:ext uri="{FF2B5EF4-FFF2-40B4-BE49-F238E27FC236}">
                <a16:creationId xmlns:a16="http://schemas.microsoft.com/office/drawing/2014/main" id="{67E348DA-C7F3-BD45-BA01-56D28B43AEF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65333" y="687845"/>
            <a:ext cx="5817241" cy="4983499"/>
          </a:xfr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43480F03-F3F7-DE4C-9B64-4DE36B4839EC}"/>
              </a:ext>
            </a:extLst>
          </p:cNvPr>
          <p:cNvSpPr/>
          <p:nvPr/>
        </p:nvSpPr>
        <p:spPr>
          <a:xfrm>
            <a:off x="6265333" y="5840678"/>
            <a:ext cx="5720469" cy="2454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www.researchgate.net</a:t>
            </a:r>
            <a:r>
              <a:rPr lang="pt-BR" sz="1000" dirty="0"/>
              <a:t>/figure/Os-5-Vs-do-big-data-e-suas-associacoes_fig2_342758257</a:t>
            </a:r>
          </a:p>
        </p:txBody>
      </p:sp>
    </p:spTree>
    <p:extLst>
      <p:ext uri="{BB962C8B-B14F-4D97-AF65-F5344CB8AC3E}">
        <p14:creationId xmlns:p14="http://schemas.microsoft.com/office/powerpoint/2010/main" val="1489799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64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78" name="Picture 66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79" name="Rectangle 68">
            <a:extLst>
              <a:ext uri="{FF2B5EF4-FFF2-40B4-BE49-F238E27FC236}">
                <a16:creationId xmlns:a16="http://schemas.microsoft.com/office/drawing/2014/main" id="{729F2144-48B7-4730-955E-365ECED3A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0" name="Rectangle 70">
            <a:extLst>
              <a:ext uri="{FF2B5EF4-FFF2-40B4-BE49-F238E27FC236}">
                <a16:creationId xmlns:a16="http://schemas.microsoft.com/office/drawing/2014/main" id="{E765FF50-D2F9-4A4F-86ED-F101E172B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81" name="Group 72">
            <a:extLst>
              <a:ext uri="{FF2B5EF4-FFF2-40B4-BE49-F238E27FC236}">
                <a16:creationId xmlns:a16="http://schemas.microsoft.com/office/drawing/2014/main" id="{DCBE13C2-9400-47F5-B3E1-54F1E6D25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67025" y="76200"/>
            <a:ext cx="3997615" cy="6816079"/>
            <a:chOff x="8059620" y="41922"/>
            <a:chExt cx="3997615" cy="6816077"/>
          </a:xfrm>
        </p:grpSpPr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BC4DF8E0-F316-4E19-844E-1A9BF337D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83D3D5CE-9EEF-48EF-8916-A0976F2690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sp>
        <p:nvSpPr>
          <p:cNvPr id="4" name="Título 3">
            <a:extLst>
              <a:ext uri="{FF2B5EF4-FFF2-40B4-BE49-F238E27FC236}">
                <a16:creationId xmlns:a16="http://schemas.microsoft.com/office/drawing/2014/main" id="{CBA0D57D-9D86-954F-B8DD-D7E1C3888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3876" y="304801"/>
            <a:ext cx="9601200" cy="174041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/>
              <a:t>Áreas de Aplicação do Big Data</a:t>
            </a:r>
          </a:p>
        </p:txBody>
      </p:sp>
      <p:pic>
        <p:nvPicPr>
          <p:cNvPr id="13" name="Imagem 12" descr="Texto&#10;&#10;Descrição gerada automaticamente">
            <a:extLst>
              <a:ext uri="{FF2B5EF4-FFF2-40B4-BE49-F238E27FC236}">
                <a16:creationId xmlns:a16="http://schemas.microsoft.com/office/drawing/2014/main" id="{5CB5E69C-49DF-6C41-9A64-4A6813D371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559" y="3530665"/>
            <a:ext cx="3635997" cy="2726998"/>
          </a:xfrm>
          <a:prstGeom prst="rect">
            <a:avLst/>
          </a:prstGeom>
        </p:spPr>
      </p:pic>
      <p:pic>
        <p:nvPicPr>
          <p:cNvPr id="7" name="Imagem 6" descr="Interface gráfica do usuário, Linha do tempo&#10;&#10;Descrição gerada automaticamente">
            <a:extLst>
              <a:ext uri="{FF2B5EF4-FFF2-40B4-BE49-F238E27FC236}">
                <a16:creationId xmlns:a16="http://schemas.microsoft.com/office/drawing/2014/main" id="{F5C6CA76-9CB9-3346-A653-51F1436EDF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0190" y="3680178"/>
            <a:ext cx="3988017" cy="2275131"/>
          </a:xfrm>
          <a:prstGeom prst="rect">
            <a:avLst/>
          </a:prstGeom>
        </p:spPr>
      </p:pic>
      <p:pic>
        <p:nvPicPr>
          <p:cNvPr id="9" name="Imagem 8" descr="Diagrama&#10;&#10;Descrição gerada automaticamente">
            <a:extLst>
              <a:ext uri="{FF2B5EF4-FFF2-40B4-BE49-F238E27FC236}">
                <a16:creationId xmlns:a16="http://schemas.microsoft.com/office/drawing/2014/main" id="{CB2D779D-66D9-4147-BEBF-D549401FBF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1049" y="3917244"/>
            <a:ext cx="4137855" cy="197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025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F783E1-E3F9-6744-8EBE-16495050D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Perspectivas para o uso de Big Data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E49AEDF5-2CB7-954E-82D8-F88E57743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28738" y="1350270"/>
            <a:ext cx="8072438" cy="5141970"/>
          </a:xfrm>
          <a:prstGeom prst="rect">
            <a:avLst/>
          </a:prstGeom>
          <a:noFill/>
        </p:spPr>
      </p:pic>
      <p:sp>
        <p:nvSpPr>
          <p:cNvPr id="4" name="TextBox 1">
            <a:extLst>
              <a:ext uri="{FF2B5EF4-FFF2-40B4-BE49-F238E27FC236}">
                <a16:creationId xmlns:a16="http://schemas.microsoft.com/office/drawing/2014/main" id="{F9D64F40-91D4-904C-B6FF-508F19BBEA63}"/>
              </a:ext>
            </a:extLst>
          </p:cNvPr>
          <p:cNvSpPr txBox="1"/>
          <p:nvPr/>
        </p:nvSpPr>
        <p:spPr>
          <a:xfrm>
            <a:off x="2449690" y="6492240"/>
            <a:ext cx="5633154" cy="275396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>
              <a:lnSpc>
                <a:spcPts val="2000"/>
              </a:lnSpc>
              <a:tabLst/>
            </a:pPr>
            <a:r>
              <a:rPr lang="en-US" altLang="zh-CN" sz="1200" dirty="0">
                <a:solidFill>
                  <a:srgbClr val="000000"/>
                </a:solidFill>
                <a:latin typeface="Arial Unicode MS" pitchFamily="18" charset="0"/>
                <a:cs typeface="Arial Unicode MS" pitchFamily="18" charset="0"/>
              </a:rPr>
              <a:t>https://www.simplilearn.com/why-and-how-data-science-matters-to-business-article</a:t>
            </a:r>
          </a:p>
        </p:txBody>
      </p:sp>
    </p:spTree>
    <p:extLst>
      <p:ext uri="{BB962C8B-B14F-4D97-AF65-F5344CB8AC3E}">
        <p14:creationId xmlns:p14="http://schemas.microsoft.com/office/powerpoint/2010/main" val="4019025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Rectangle 133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36" name="Picture 135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38" name="Rectangle 137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8BADB362-9771-4A3C-B9E5-6777F34C5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B1F42CFD-7B52-6942-BDB3-261DB5D1A9A6}"/>
              </a:ext>
            </a:extLst>
          </p:cNvPr>
          <p:cNvSpPr/>
          <p:nvPr/>
        </p:nvSpPr>
        <p:spPr>
          <a:xfrm>
            <a:off x="27360" y="202472"/>
            <a:ext cx="7467628" cy="742197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spcBef>
                <a:spcPct val="0"/>
              </a:spcBef>
              <a:spcAft>
                <a:spcPts val="600"/>
              </a:spcAft>
              <a:tabLst>
                <a:tab pos="711200" algn="l"/>
              </a:tabLst>
            </a:pPr>
            <a:r>
              <a:rPr lang="en-US" altLang="zh-CN" sz="4400" dirty="0"/>
              <a:t>Big Data: </a:t>
            </a:r>
            <a:r>
              <a:rPr lang="en-US" altLang="zh-CN" sz="4400" dirty="0" err="1"/>
              <a:t>Principais</a:t>
            </a:r>
            <a:r>
              <a:rPr lang="en-US" altLang="zh-CN" sz="4400" dirty="0"/>
              <a:t> </a:t>
            </a:r>
            <a:r>
              <a:rPr lang="en-US" altLang="zh-CN" sz="4400" dirty="0" err="1"/>
              <a:t>Desafio</a:t>
            </a:r>
            <a:r>
              <a:rPr lang="en-US" altLang="zh-CN" sz="4400" dirty="0" err="1">
                <a:latin typeface="+mj-lt"/>
                <a:ea typeface="+mj-ea"/>
                <a:cs typeface="+mj-cs"/>
              </a:rPr>
              <a:t>s</a:t>
            </a:r>
            <a:endParaRPr lang="en-US" altLang="zh-CN" sz="4400" dirty="0">
              <a:latin typeface="+mj-lt"/>
              <a:ea typeface="+mj-ea"/>
              <a:cs typeface="+mj-cs"/>
            </a:endParaRPr>
          </a:p>
        </p:txBody>
      </p: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6C5D976F-50BF-4FEC-B797-AACEB2C35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67025" y="76200"/>
            <a:ext cx="3997615" cy="6816079"/>
            <a:chOff x="8059620" y="41922"/>
            <a:chExt cx="3997615" cy="6816077"/>
          </a:xfrm>
        </p:grpSpPr>
        <p:pic>
          <p:nvPicPr>
            <p:cNvPr id="143" name="Picture 142">
              <a:extLst>
                <a:ext uri="{FF2B5EF4-FFF2-40B4-BE49-F238E27FC236}">
                  <a16:creationId xmlns:a16="http://schemas.microsoft.com/office/drawing/2014/main" id="{33C66400-9114-4E43-A4CC-E3DCF49D43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144" name="Picture 143">
              <a:extLst>
                <a:ext uri="{FF2B5EF4-FFF2-40B4-BE49-F238E27FC236}">
                  <a16:creationId xmlns:a16="http://schemas.microsoft.com/office/drawing/2014/main" id="{89B7520A-668D-4486-B70D-BCEA3D961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pic>
        <p:nvPicPr>
          <p:cNvPr id="3073" name="Imagem 1" descr="Big Data Cloud based solution">
            <a:extLst>
              <a:ext uri="{FF2B5EF4-FFF2-40B4-BE49-F238E27FC236}">
                <a16:creationId xmlns:a16="http://schemas.microsoft.com/office/drawing/2014/main" id="{6AA838C7-6D41-5E49-894C-06F176EBB2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55" b="10392"/>
          <a:stretch>
            <a:fillRect/>
          </a:stretch>
        </p:blipFill>
        <p:spPr bwMode="auto">
          <a:xfrm>
            <a:off x="1257300" y="857977"/>
            <a:ext cx="10532907" cy="5923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E0EF31D8-8AC7-D848-A680-BBA30369EC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12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3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5" name="Picture 33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46" name="Rectangle 35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7" name="Rectangle 37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8" name="Group 39">
            <a:extLst>
              <a:ext uri="{FF2B5EF4-FFF2-40B4-BE49-F238E27FC236}">
                <a16:creationId xmlns:a16="http://schemas.microsoft.com/office/drawing/2014/main" id="{8ED5E97A-D21B-4AA4-83CF-DA3A380E30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8AF5706D-4464-450F-93F4-853EDF68C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3E0FB244-C158-43A9-AD7A-05DC5BBF6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7D585F00-B044-8849-8984-15404F364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6992"/>
            <a:ext cx="5638800" cy="24610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100"/>
              <a:t>Desafios para o Big Data:</a:t>
            </a:r>
            <a:br>
              <a:rPr lang="en-US" sz="4100"/>
            </a:br>
            <a:r>
              <a:rPr lang="en-US" sz="4100"/>
              <a:t>Comunicações, mídia e entretenimento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4120CF3-CB4F-B544-8C77-8F32CE967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124200"/>
            <a:ext cx="5638437" cy="31561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00000"/>
              </a:lnSpc>
              <a:tabLst>
                <a:tab pos="215900" algn="l"/>
                <a:tab pos="647700" algn="l"/>
                <a:tab pos="876300" algn="l"/>
              </a:tabLst>
            </a:pPr>
            <a:r>
              <a:rPr lang="en-US" altLang="zh-CN" sz="1200" b="1" dirty="0" err="1"/>
              <a:t>Consumidores</a:t>
            </a:r>
            <a:r>
              <a:rPr lang="en-US" altLang="zh-CN" sz="1200" dirty="0"/>
              <a:t> </a:t>
            </a:r>
            <a:r>
              <a:rPr lang="en-US" altLang="zh-CN" sz="1200" b="1" dirty="0" err="1"/>
              <a:t>esperam</a:t>
            </a:r>
            <a:r>
              <a:rPr lang="en-US" altLang="zh-CN" sz="1200" dirty="0"/>
              <a:t> </a:t>
            </a:r>
            <a:r>
              <a:rPr lang="en-US" altLang="zh-CN" sz="1200" b="1" dirty="0"/>
              <a:t>rich</a:t>
            </a:r>
            <a:r>
              <a:rPr lang="en-US" altLang="zh-CN" sz="1200" dirty="0"/>
              <a:t> </a:t>
            </a:r>
            <a:r>
              <a:rPr lang="en-US" altLang="zh-CN" sz="1200" b="1" dirty="0"/>
              <a:t>media</a:t>
            </a:r>
          </a:p>
          <a:p>
            <a:pPr lvl="1">
              <a:lnSpc>
                <a:spcPct val="100000"/>
              </a:lnSpc>
              <a:tabLst>
                <a:tab pos="215900" algn="l"/>
                <a:tab pos="647700" algn="l"/>
                <a:tab pos="876300" algn="l"/>
              </a:tabLst>
            </a:pPr>
            <a:r>
              <a:rPr lang="en-US" altLang="zh-CN" sz="1200" i="1" dirty="0" err="1"/>
              <a:t>Vídeo</a:t>
            </a:r>
            <a:r>
              <a:rPr lang="en-US" altLang="zh-CN" sz="1200" i="1" dirty="0"/>
              <a:t>,</a:t>
            </a:r>
            <a:r>
              <a:rPr lang="en-US" altLang="zh-CN" sz="1200" dirty="0"/>
              <a:t> </a:t>
            </a:r>
            <a:r>
              <a:rPr lang="en-US" altLang="zh-CN" sz="1200" i="1" dirty="0" err="1"/>
              <a:t>áudio</a:t>
            </a:r>
            <a:r>
              <a:rPr lang="en-US" altLang="zh-CN" sz="1200" dirty="0"/>
              <a:t> </a:t>
            </a:r>
            <a:r>
              <a:rPr lang="en-US" altLang="zh-CN" sz="1200" i="1" dirty="0" err="1"/>
              <a:t>ou</a:t>
            </a:r>
            <a:r>
              <a:rPr lang="en-US" altLang="zh-CN" sz="1200" dirty="0"/>
              <a:t> </a:t>
            </a:r>
            <a:r>
              <a:rPr lang="en-US" altLang="zh-CN" sz="1200" i="1" dirty="0"/>
              <a:t>outros</a:t>
            </a:r>
            <a:r>
              <a:rPr lang="en-US" altLang="zh-CN" sz="1200" dirty="0"/>
              <a:t> </a:t>
            </a:r>
            <a:r>
              <a:rPr lang="en-US" altLang="zh-CN" sz="1200" i="1" dirty="0" err="1"/>
              <a:t>elementos</a:t>
            </a:r>
            <a:r>
              <a:rPr lang="en-US" altLang="zh-CN" sz="1200" dirty="0"/>
              <a:t> </a:t>
            </a:r>
            <a:r>
              <a:rPr lang="en-US" altLang="zh-CN" sz="1200" i="1" dirty="0"/>
              <a:t>que</a:t>
            </a:r>
            <a:r>
              <a:rPr lang="en-US" altLang="zh-CN" sz="1200" dirty="0"/>
              <a:t> </a:t>
            </a:r>
            <a:r>
              <a:rPr lang="en-US" altLang="zh-CN" sz="1200" i="1" dirty="0" err="1"/>
              <a:t>incentivam</a:t>
            </a:r>
            <a:r>
              <a:rPr lang="en-US" altLang="zh-CN" sz="1200" dirty="0"/>
              <a:t> </a:t>
            </a:r>
            <a:r>
              <a:rPr lang="en-US" altLang="zh-CN" sz="1200" i="1" dirty="0"/>
              <a:t>a</a:t>
            </a:r>
            <a:r>
              <a:rPr lang="en-US" altLang="zh-CN" sz="1200" dirty="0"/>
              <a:t> </a:t>
            </a:r>
            <a:r>
              <a:rPr lang="en-US" altLang="zh-CN" sz="1200" i="1" dirty="0" err="1"/>
              <a:t>interação</a:t>
            </a:r>
            <a:r>
              <a:rPr lang="en-US" altLang="zh-CN" sz="1200" dirty="0"/>
              <a:t> </a:t>
            </a:r>
            <a:r>
              <a:rPr lang="en-US" altLang="zh-CN" sz="1200" i="1" dirty="0"/>
              <a:t>e</a:t>
            </a:r>
          </a:p>
          <a:p>
            <a:pPr lvl="1">
              <a:lnSpc>
                <a:spcPct val="100000"/>
              </a:lnSpc>
              <a:tabLst>
                <a:tab pos="215900" algn="l"/>
                <a:tab pos="647700" algn="l"/>
                <a:tab pos="876300" algn="l"/>
              </a:tabLst>
            </a:pPr>
            <a:r>
              <a:rPr lang="en-US" altLang="zh-CN" sz="1200" i="1" dirty="0" err="1"/>
              <a:t>Envolvimento</a:t>
            </a:r>
            <a:r>
              <a:rPr lang="en-US" altLang="zh-CN" sz="1200" dirty="0"/>
              <a:t> </a:t>
            </a:r>
            <a:r>
              <a:rPr lang="en-US" altLang="zh-CN" sz="1200" b="1" dirty="0"/>
              <a:t>on-demand</a:t>
            </a:r>
            <a:r>
              <a:rPr lang="en-US" altLang="zh-CN" sz="1200" dirty="0"/>
              <a:t> </a:t>
            </a:r>
            <a:r>
              <a:rPr lang="en-US" altLang="zh-CN" sz="1200" dirty="0" err="1"/>
              <a:t>em</a:t>
            </a:r>
            <a:r>
              <a:rPr lang="en-US" altLang="zh-CN" sz="1200" dirty="0"/>
              <a:t> </a:t>
            </a:r>
            <a:r>
              <a:rPr lang="en-US" altLang="zh-CN" sz="1200" dirty="0" err="1"/>
              <a:t>diferentes</a:t>
            </a:r>
            <a:r>
              <a:rPr lang="en-US" altLang="zh-CN" sz="1200" dirty="0"/>
              <a:t> </a:t>
            </a:r>
            <a:r>
              <a:rPr lang="en-US" altLang="zh-CN" sz="1200" dirty="0" err="1"/>
              <a:t>formatos</a:t>
            </a:r>
            <a:r>
              <a:rPr lang="en-US" altLang="zh-CN" sz="1200" dirty="0"/>
              <a:t> e </a:t>
            </a:r>
            <a:r>
              <a:rPr lang="en-US" altLang="zh-CN" sz="1200" dirty="0" err="1"/>
              <a:t>dispositivos</a:t>
            </a:r>
            <a:endParaRPr lang="en-US" altLang="zh-CN" sz="1200" dirty="0"/>
          </a:p>
          <a:p>
            <a:pPr lvl="1">
              <a:lnSpc>
                <a:spcPct val="100000"/>
              </a:lnSpc>
              <a:tabLst>
                <a:tab pos="215900" algn="l"/>
                <a:tab pos="647700" algn="l"/>
                <a:tab pos="876300" algn="l"/>
              </a:tabLst>
            </a:pPr>
            <a:r>
              <a:rPr lang="en-US" altLang="zh-CN" sz="1200" dirty="0"/>
              <a:t>Coleta, </a:t>
            </a:r>
            <a:r>
              <a:rPr lang="en-US" altLang="zh-CN" sz="1200" dirty="0" err="1"/>
              <a:t>análise</a:t>
            </a:r>
            <a:r>
              <a:rPr lang="en-US" altLang="zh-CN" sz="1200" dirty="0"/>
              <a:t> e </a:t>
            </a:r>
            <a:r>
              <a:rPr lang="en-US" altLang="zh-CN" sz="1200" dirty="0" err="1"/>
              <a:t>uso</a:t>
            </a:r>
            <a:r>
              <a:rPr lang="en-US" altLang="zh-CN" sz="1200" dirty="0"/>
              <a:t> dos </a:t>
            </a:r>
            <a:r>
              <a:rPr lang="en-US" altLang="zh-CN" sz="1200" b="1" i="1" dirty="0"/>
              <a:t>insights</a:t>
            </a:r>
            <a:r>
              <a:rPr lang="en-US" altLang="zh-CN" sz="1200" dirty="0"/>
              <a:t> do </a:t>
            </a:r>
            <a:r>
              <a:rPr lang="en-US" altLang="zh-CN" sz="1200" dirty="0" err="1"/>
              <a:t>consumidor</a:t>
            </a:r>
            <a:endParaRPr lang="en-US" altLang="zh-CN" sz="1200" dirty="0"/>
          </a:p>
          <a:p>
            <a:pPr lvl="1">
              <a:lnSpc>
                <a:spcPct val="100000"/>
              </a:lnSpc>
              <a:tabLst>
                <a:tab pos="215900" algn="l"/>
                <a:tab pos="647700" algn="l"/>
                <a:tab pos="876300" algn="l"/>
              </a:tabLst>
            </a:pPr>
            <a:r>
              <a:rPr lang="en-US" altLang="zh-CN" sz="1200" dirty="0" err="1"/>
              <a:t>Aproveitar</a:t>
            </a:r>
            <a:r>
              <a:rPr lang="en-US" altLang="zh-CN" sz="1200" dirty="0"/>
              <a:t> o </a:t>
            </a:r>
            <a:r>
              <a:rPr lang="en-US" altLang="zh-CN" sz="1200" dirty="0" err="1"/>
              <a:t>conteúdo</a:t>
            </a:r>
            <a:r>
              <a:rPr lang="en-US" altLang="zh-CN" sz="1200" dirty="0"/>
              <a:t> de </a:t>
            </a:r>
            <a:r>
              <a:rPr lang="en-US" altLang="zh-CN" sz="1200" dirty="0" err="1"/>
              <a:t>mídia</a:t>
            </a:r>
            <a:r>
              <a:rPr lang="en-US" altLang="zh-CN" sz="1200" dirty="0"/>
              <a:t> </a:t>
            </a:r>
            <a:r>
              <a:rPr lang="en-US" altLang="zh-CN" sz="1200" dirty="0" err="1"/>
              <a:t>móvel</a:t>
            </a:r>
            <a:r>
              <a:rPr lang="en-US" altLang="zh-CN" sz="1200" dirty="0"/>
              <a:t> e social</a:t>
            </a:r>
          </a:p>
          <a:p>
            <a:pPr lvl="1">
              <a:lnSpc>
                <a:spcPct val="100000"/>
              </a:lnSpc>
              <a:tabLst>
                <a:tab pos="215900" algn="l"/>
                <a:tab pos="647700" algn="l"/>
                <a:tab pos="876300" algn="l"/>
              </a:tabLst>
            </a:pPr>
            <a:r>
              <a:rPr lang="en-US" altLang="zh-CN" sz="1200" dirty="0" err="1"/>
              <a:t>Compreensão</a:t>
            </a:r>
            <a:r>
              <a:rPr lang="en-US" altLang="zh-CN" sz="1200" dirty="0"/>
              <a:t> dos </a:t>
            </a:r>
            <a:r>
              <a:rPr lang="en-US" altLang="zh-CN" sz="1200" dirty="0" err="1"/>
              <a:t>padrões</a:t>
            </a:r>
            <a:r>
              <a:rPr lang="en-US" altLang="zh-CN" sz="1200" dirty="0"/>
              <a:t> de </a:t>
            </a:r>
            <a:r>
              <a:rPr lang="en-US" altLang="zh-CN" sz="1200" dirty="0" err="1"/>
              <a:t>uso</a:t>
            </a:r>
            <a:r>
              <a:rPr lang="en-US" altLang="zh-CN" sz="1200" dirty="0"/>
              <a:t> de </a:t>
            </a:r>
            <a:r>
              <a:rPr lang="en-US" altLang="zh-CN" sz="1200" dirty="0" err="1"/>
              <a:t>conteúdo</a:t>
            </a:r>
            <a:r>
              <a:rPr lang="en-US" altLang="zh-CN" sz="1200" dirty="0"/>
              <a:t> de </a:t>
            </a:r>
            <a:r>
              <a:rPr lang="en-US" altLang="zh-CN" sz="1200" dirty="0" err="1"/>
              <a:t>mídia</a:t>
            </a:r>
            <a:r>
              <a:rPr lang="en-US" altLang="zh-CN" sz="1200" dirty="0"/>
              <a:t> </a:t>
            </a:r>
            <a:r>
              <a:rPr lang="en-US" altLang="zh-CN" sz="1200" dirty="0" err="1"/>
              <a:t>em</a:t>
            </a:r>
            <a:r>
              <a:rPr lang="en-US" altLang="zh-CN" sz="1200" dirty="0"/>
              <a:t> tempo real</a:t>
            </a:r>
          </a:p>
          <a:p>
            <a:pPr>
              <a:lnSpc>
                <a:spcPct val="100000"/>
              </a:lnSpc>
              <a:tabLst>
                <a:tab pos="215900" algn="l"/>
                <a:tab pos="647700" algn="l"/>
                <a:tab pos="876300" algn="l"/>
              </a:tabLst>
            </a:pPr>
            <a:r>
              <a:rPr lang="en-US" altLang="zh-CN" sz="1200" b="1" dirty="0" err="1"/>
              <a:t>Aplicações</a:t>
            </a:r>
            <a:r>
              <a:rPr lang="en-US" altLang="zh-CN" sz="1200" dirty="0"/>
              <a:t> </a:t>
            </a:r>
            <a:r>
              <a:rPr lang="en-US" altLang="zh-CN" sz="1200" b="1" dirty="0"/>
              <a:t>de</a:t>
            </a:r>
            <a:r>
              <a:rPr lang="en-US" altLang="zh-CN" sz="1200" dirty="0"/>
              <a:t> </a:t>
            </a:r>
            <a:r>
              <a:rPr lang="en-US" altLang="zh-CN" sz="1200" b="1" dirty="0"/>
              <a:t>big</a:t>
            </a:r>
            <a:r>
              <a:rPr lang="en-US" altLang="zh-CN" sz="1200" dirty="0"/>
              <a:t> </a:t>
            </a:r>
            <a:r>
              <a:rPr lang="en-US" altLang="zh-CN" sz="1200" b="1" dirty="0"/>
              <a:t>data</a:t>
            </a:r>
          </a:p>
          <a:p>
            <a:pPr lvl="1">
              <a:lnSpc>
                <a:spcPct val="100000"/>
              </a:lnSpc>
              <a:tabLst>
                <a:tab pos="215900" algn="l"/>
                <a:tab pos="647700" algn="l"/>
                <a:tab pos="876300" algn="l"/>
              </a:tabLst>
            </a:pPr>
            <a:r>
              <a:rPr lang="en-US" altLang="zh-CN" sz="1200" dirty="0" err="1"/>
              <a:t>Criar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perfis</a:t>
            </a:r>
            <a:r>
              <a:rPr lang="en-US" altLang="zh-CN" sz="1200" dirty="0"/>
              <a:t> </a:t>
            </a:r>
            <a:r>
              <a:rPr lang="en-US" altLang="zh-CN" sz="1200" dirty="0" err="1"/>
              <a:t>detalhados</a:t>
            </a:r>
            <a:r>
              <a:rPr lang="en-US" altLang="zh-CN" sz="1200" dirty="0"/>
              <a:t> de </a:t>
            </a:r>
            <a:r>
              <a:rPr lang="en-US" altLang="zh-CN" sz="1200" dirty="0" err="1"/>
              <a:t>clientes</a:t>
            </a:r>
            <a:endParaRPr lang="en-US" altLang="zh-CN" sz="1200" dirty="0"/>
          </a:p>
          <a:p>
            <a:pPr lvl="1">
              <a:lnSpc>
                <a:spcPct val="100000"/>
              </a:lnSpc>
              <a:tabLst>
                <a:tab pos="215900" algn="l"/>
                <a:tab pos="647700" algn="l"/>
                <a:tab pos="876300" algn="l"/>
              </a:tabLst>
            </a:pPr>
            <a:r>
              <a:rPr lang="en-US" altLang="zh-CN" sz="1200" dirty="0" err="1"/>
              <a:t>Criar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conteúdo</a:t>
            </a:r>
            <a:r>
              <a:rPr lang="en-US" altLang="zh-CN" sz="1200" dirty="0"/>
              <a:t> para </a:t>
            </a:r>
            <a:r>
              <a:rPr lang="en-US" altLang="zh-CN" sz="1200" dirty="0" err="1"/>
              <a:t>diferentes</a:t>
            </a:r>
            <a:r>
              <a:rPr lang="en-US" altLang="zh-CN" sz="1200" dirty="0"/>
              <a:t> </a:t>
            </a:r>
            <a:r>
              <a:rPr lang="en-US" altLang="zh-CN" sz="1200" dirty="0" err="1"/>
              <a:t>públicos-alvo</a:t>
            </a:r>
            <a:endParaRPr lang="en-US" altLang="zh-CN" sz="1200" dirty="0"/>
          </a:p>
          <a:p>
            <a:pPr lvl="1">
              <a:lnSpc>
                <a:spcPct val="100000"/>
              </a:lnSpc>
              <a:tabLst>
                <a:tab pos="215900" algn="l"/>
                <a:tab pos="647700" algn="l"/>
                <a:tab pos="876300" algn="l"/>
              </a:tabLst>
            </a:pPr>
            <a:r>
              <a:rPr lang="en-US" altLang="zh-CN" sz="1200" dirty="0" err="1"/>
              <a:t>Recomendar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conteúdo</a:t>
            </a:r>
            <a:r>
              <a:rPr lang="en-US" altLang="zh-CN" sz="1200" dirty="0"/>
              <a:t> sob </a:t>
            </a:r>
            <a:r>
              <a:rPr lang="en-US" altLang="zh-CN" sz="1200" dirty="0" err="1"/>
              <a:t>demanda</a:t>
            </a:r>
            <a:endParaRPr lang="en-US" altLang="zh-CN" sz="1200" dirty="0"/>
          </a:p>
          <a:p>
            <a:pPr lvl="1">
              <a:lnSpc>
                <a:spcPct val="100000"/>
              </a:lnSpc>
              <a:tabLst>
                <a:tab pos="215900" algn="l"/>
                <a:tab pos="647700" algn="l"/>
                <a:tab pos="876300" algn="l"/>
              </a:tabLst>
            </a:pPr>
            <a:r>
              <a:rPr lang="en-US" altLang="zh-CN" sz="1200" dirty="0" err="1"/>
              <a:t>Medir</a:t>
            </a:r>
            <a:r>
              <a:rPr lang="en-US" altLang="zh-CN" sz="1200" dirty="0"/>
              <a:t> o </a:t>
            </a:r>
            <a:r>
              <a:rPr lang="en-US" altLang="zh-CN" sz="1200" dirty="0" err="1"/>
              <a:t>desempenho</a:t>
            </a:r>
            <a:r>
              <a:rPr lang="en-US" altLang="zh-CN" sz="1200" dirty="0"/>
              <a:t> do </a:t>
            </a:r>
            <a:r>
              <a:rPr lang="en-US" altLang="zh-CN" sz="1200" dirty="0" err="1"/>
              <a:t>conteúdo</a:t>
            </a:r>
            <a:endParaRPr lang="en-US" altLang="zh-CN" sz="1200" dirty="0"/>
          </a:p>
          <a:p>
            <a:pPr>
              <a:lnSpc>
                <a:spcPct val="100000"/>
              </a:lnSpc>
            </a:pPr>
            <a:endParaRPr lang="en-US" sz="1200" dirty="0"/>
          </a:p>
        </p:txBody>
      </p:sp>
      <p:pic>
        <p:nvPicPr>
          <p:cNvPr id="5" name="Picture 3" descr="Tela de computador com jogo&#10;&#10;Descrição gerada automaticamente">
            <a:extLst>
              <a:ext uri="{FF2B5EF4-FFF2-40B4-BE49-F238E27FC236}">
                <a16:creationId xmlns:a16="http://schemas.microsoft.com/office/drawing/2014/main" id="{18E02D3D-3AE8-F144-AD41-704AF7E20F22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5"/>
          <a:srcRect l="20896" r="47622" b="-1"/>
          <a:stretch/>
        </p:blipFill>
        <p:spPr bwMode="auto">
          <a:xfrm>
            <a:off x="6861048" y="1"/>
            <a:ext cx="5330952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12507214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Custom 81">
      <a:dk1>
        <a:sysClr val="windowText" lastClr="000000"/>
      </a:dk1>
      <a:lt1>
        <a:sysClr val="window" lastClr="FFFFFF"/>
      </a:lt1>
      <a:dk2>
        <a:srgbClr val="21363B"/>
      </a:dk2>
      <a:lt2>
        <a:srgbClr val="F4F2F0"/>
      </a:lt2>
      <a:accent1>
        <a:srgbClr val="758468"/>
      </a:accent1>
      <a:accent2>
        <a:srgbClr val="B5A7AC"/>
      </a:accent2>
      <a:accent3>
        <a:srgbClr val="CC9C6F"/>
      </a:accent3>
      <a:accent4>
        <a:srgbClr val="767640"/>
      </a:accent4>
      <a:accent5>
        <a:srgbClr val="A5B295"/>
      </a:accent5>
      <a:accent6>
        <a:srgbClr val="C19DA7"/>
      </a:accent6>
      <a:hlink>
        <a:srgbClr val="D13D6E"/>
      </a:hlink>
      <a:folHlink>
        <a:srgbClr val="6C9D92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1469</TotalTime>
  <Words>1741</Words>
  <Application>Microsoft Macintosh PowerPoint</Application>
  <PresentationFormat>Widescreen</PresentationFormat>
  <Paragraphs>188</Paragraphs>
  <Slides>40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13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40</vt:i4>
      </vt:variant>
    </vt:vector>
  </HeadingPairs>
  <TitlesOfParts>
    <vt:vector size="54" baseType="lpstr">
      <vt:lpstr>Arial Unicode MS</vt:lpstr>
      <vt:lpstr>Heiti SC</vt:lpstr>
      <vt:lpstr>Songti SC</vt:lpstr>
      <vt:lpstr>.PingFang HK</vt:lpstr>
      <vt:lpstr>.PingFang SC</vt:lpstr>
      <vt:lpstr>Arial</vt:lpstr>
      <vt:lpstr>Avenir Next LT Pro</vt:lpstr>
      <vt:lpstr>AvenirNext LT Pro Medium</vt:lpstr>
      <vt:lpstr>Calibri</vt:lpstr>
      <vt:lpstr>inherit</vt:lpstr>
      <vt:lpstr>Sabon Next LT</vt:lpstr>
      <vt:lpstr>System Font Regular</vt:lpstr>
      <vt:lpstr>Times New Roman</vt:lpstr>
      <vt:lpstr>DappledVTI</vt:lpstr>
      <vt:lpstr>Introdução à Análise Exploratória de Dados</vt:lpstr>
      <vt:lpstr>Oportunidade</vt:lpstr>
      <vt:lpstr>Era do Big Data</vt:lpstr>
      <vt:lpstr>O que é Big Data?</vt:lpstr>
      <vt:lpstr>Os 5 V’s do Big Data</vt:lpstr>
      <vt:lpstr>Áreas de Aplicação do Big Data</vt:lpstr>
      <vt:lpstr>Perspectivas para o uso de Big Data</vt:lpstr>
      <vt:lpstr>Apresentação do PowerPoint</vt:lpstr>
      <vt:lpstr>Desafios para o Big Data: Comunicações, mídia e entretenimento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Ciência de Dados / Data Science</vt:lpstr>
      <vt:lpstr>O que é Data Science ?</vt:lpstr>
      <vt:lpstr>O que é Ciência de Dados</vt:lpstr>
      <vt:lpstr>Cientista de Dados: Profissão dos anos 20xx?</vt:lpstr>
      <vt:lpstr>Cientista de Dados: valores fundamentais </vt:lpstr>
      <vt:lpstr>Habilidades de um(a) Cientista de Dados</vt:lpstr>
      <vt:lpstr>Cientista de Dados: Realidade em 202x?</vt:lpstr>
      <vt:lpstr>Ciência de Dados: bastidores</vt:lpstr>
      <vt:lpstr>Pensamento Estatístico</vt:lpstr>
      <vt:lpstr>Disciplinas em Ciência de Dados</vt:lpstr>
      <vt:lpstr>Fluxo de Ciência de Dados</vt:lpstr>
      <vt:lpstr>Quem é o cientista de dados?</vt:lpstr>
      <vt:lpstr>Algumas “pedras” no caminho</vt:lpstr>
      <vt:lpstr>Ultrapassando obstáculos para obter “dados”</vt:lpstr>
      <vt:lpstr>Apresentação do PowerPoint</vt:lpstr>
      <vt:lpstr>Habilidades mais importantes</vt:lpstr>
      <vt:lpstr>Balancear “hard skills” e “soft skills”</vt:lpstr>
      <vt:lpstr>Porque os cientistas de dados necessitam de ferramentas de visualização?</vt:lpstr>
      <vt:lpstr>Porque os cientistas de dados necessitam de ferramentas de visualização?</vt:lpstr>
      <vt:lpstr>Visualização de dados</vt:lpstr>
      <vt:lpstr>Boas visualizações contam boas “estórias”</vt:lpstr>
      <vt:lpstr>Por que a visualização de dados (dataviz) é importante?</vt:lpstr>
      <vt:lpstr>Inovação</vt:lpstr>
      <vt:lpstr>Intuição sobre os dados</vt:lpstr>
      <vt:lpstr>Apresentação do PowerPoint</vt:lpstr>
      <vt:lpstr>Introdução à Análise Exploratória de Dados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à Análise Exploratória de Dados</dc:title>
  <dc:creator>Joao Pedro Albino</dc:creator>
  <cp:lastModifiedBy>Joao Pedro Albino</cp:lastModifiedBy>
  <cp:revision>40</cp:revision>
  <dcterms:created xsi:type="dcterms:W3CDTF">2021-10-14T14:47:11Z</dcterms:created>
  <dcterms:modified xsi:type="dcterms:W3CDTF">2021-10-15T15:21:54Z</dcterms:modified>
</cp:coreProperties>
</file>

<file path=docProps/thumbnail.jpeg>
</file>